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8" r:id="rId4"/>
    <p:sldId id="257" r:id="rId5"/>
    <p:sldId id="272" r:id="rId6"/>
    <p:sldId id="280" r:id="rId7"/>
    <p:sldId id="281" r:id="rId8"/>
    <p:sldId id="273" r:id="rId9"/>
    <p:sldId id="279" r:id="rId10"/>
    <p:sldId id="278" r:id="rId11"/>
    <p:sldId id="283" r:id="rId12"/>
    <p:sldId id="275" r:id="rId13"/>
    <p:sldId id="276" r:id="rId14"/>
    <p:sldId id="282" r:id="rId15"/>
    <p:sldId id="277" r:id="rId16"/>
    <p:sldId id="274" r:id="rId17"/>
    <p:sldId id="284" r:id="rId1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FF"/>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p:cViewPr varScale="1">
        <p:scale>
          <a:sx n="146" d="100"/>
          <a:sy n="146" d="100"/>
        </p:scale>
        <p:origin x="640"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23528" y="195486"/>
            <a:ext cx="1022424" cy="432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刘梦然2023\地热大会\2023地热大会 设计风格指南-0526修正(1)-10.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164288" y="281279"/>
            <a:ext cx="1656184" cy="260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23528" y="195486"/>
            <a:ext cx="1022424" cy="4320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刘梦然2023\地热大会\2023地热大会 设计风格指南-0526修正(1)-10.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164288" y="281279"/>
            <a:ext cx="1656184" cy="260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23528" y="195486"/>
            <a:ext cx="1022424" cy="4320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刘梦然2023\地热大会\2023地热大会 设计风格指南-0526修正(1)-10.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164288" y="281279"/>
            <a:ext cx="1656184" cy="260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2023/10/12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‹N›</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457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851670"/>
            <a:ext cx="9143999" cy="584775"/>
          </a:xfrm>
          <a:prstGeom prst="rect">
            <a:avLst/>
          </a:prstGeom>
          <a:noFill/>
        </p:spPr>
        <p:txBody>
          <a:bodyPr wrap="square" rtlCol="0">
            <a:spAutoFit/>
          </a:bodyPr>
          <a:lstStyle/>
          <a:p>
            <a:pPr algn="ctr"/>
            <a:r>
              <a:rPr lang="it-IT" altLang="zh-CN" sz="3200" b="1" kern="1000" dirty="0">
                <a:solidFill>
                  <a:srgbClr val="006600"/>
                </a:solidFill>
                <a:latin typeface="Arial" panose="020B0604020202020204" pitchFamily="34" charset="0"/>
                <a:ea typeface="微软雅黑" pitchFamily="34" charset="-122"/>
                <a:cs typeface="Arial" panose="020B0604020202020204" pitchFamily="34" charset="0"/>
              </a:rPr>
              <a:t>LABORATORY TESTS</a:t>
            </a:r>
            <a:endParaRPr lang="en" altLang="zh-CN" sz="32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sp>
        <p:nvSpPr>
          <p:cNvPr id="11" name="TextBox 10"/>
          <p:cNvSpPr txBox="1"/>
          <p:nvPr/>
        </p:nvSpPr>
        <p:spPr>
          <a:xfrm>
            <a:off x="0" y="1347614"/>
            <a:ext cx="9144000" cy="400110"/>
          </a:xfrm>
          <a:prstGeom prst="rect">
            <a:avLst/>
          </a:prstGeom>
          <a:noFill/>
        </p:spPr>
        <p:txBody>
          <a:bodyPr wrap="square" rtlCol="0">
            <a:spAutoFit/>
          </a:bodyPr>
          <a:lstStyle/>
          <a:p>
            <a:pPr algn="ctr"/>
            <a:r>
              <a:rPr lang="en-US" altLang="zh-CN" sz="2000" b="1" dirty="0">
                <a:solidFill>
                  <a:srgbClr val="006600"/>
                </a:solidFill>
                <a:latin typeface="Arial" panose="020B0604020202020204" pitchFamily="34" charset="0"/>
                <a:ea typeface="思源宋体 CN Heavy" pitchFamily="18" charset="-122"/>
                <a:cs typeface="Arial" panose="020B0604020202020204" pitchFamily="34" charset="0"/>
              </a:rPr>
              <a:t>PART 03</a:t>
            </a:r>
            <a:endParaRPr lang="zh-CN" altLang="en-US" sz="2000" b="1" dirty="0">
              <a:solidFill>
                <a:srgbClr val="006600"/>
              </a:solidFill>
              <a:latin typeface="Arial" panose="020B0604020202020204" pitchFamily="34" charset="0"/>
              <a:ea typeface="思源宋体 CN Heavy" pitchFamily="18" charset="-122"/>
              <a:cs typeface="Arial" panose="020B0604020202020204" pitchFamily="34" charset="0"/>
            </a:endParaRPr>
          </a:p>
        </p:txBody>
      </p:sp>
    </p:spTree>
    <p:extLst>
      <p:ext uri="{BB962C8B-B14F-4D97-AF65-F5344CB8AC3E}">
        <p14:creationId xmlns:p14="http://schemas.microsoft.com/office/powerpoint/2010/main" val="52562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AEC02EF-5013-8DEA-517A-68012A0CB0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5347" y="3398302"/>
            <a:ext cx="2511682" cy="134629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Immagine 2">
            <a:extLst>
              <a:ext uri="{FF2B5EF4-FFF2-40B4-BE49-F238E27FC236}">
                <a16:creationId xmlns:a16="http://schemas.microsoft.com/office/drawing/2014/main" id="{9BE0C3B5-0295-15A1-41C2-76E23726A1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84148" y="3894864"/>
            <a:ext cx="1087852" cy="10406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Immagine 3">
            <a:extLst>
              <a:ext uri="{FF2B5EF4-FFF2-40B4-BE49-F238E27FC236}">
                <a16:creationId xmlns:a16="http://schemas.microsoft.com/office/drawing/2014/main" id="{2C213996-07CD-643F-D5DE-E007171B6F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7281" y="1218878"/>
            <a:ext cx="2979059" cy="165805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1">
            <a:extLst>
              <a:ext uri="{FF2B5EF4-FFF2-40B4-BE49-F238E27FC236}">
                <a16:creationId xmlns:a16="http://schemas.microsoft.com/office/drawing/2014/main" id="{B467E961-56EE-E7D6-C019-7BAEC023519A}"/>
              </a:ext>
            </a:extLst>
          </p:cNvPr>
          <p:cNvSpPr txBox="1"/>
          <p:nvPr/>
        </p:nvSpPr>
        <p:spPr>
          <a:xfrm>
            <a:off x="323528" y="987574"/>
            <a:ext cx="1830758" cy="276999"/>
          </a:xfrm>
          <a:prstGeom prst="rect">
            <a:avLst/>
          </a:prstGeom>
          <a:noFill/>
        </p:spPr>
        <p:txBody>
          <a:bodyPr wrap="none" rtlCol="0">
            <a:spAutoFit/>
          </a:bodyPr>
          <a:lstStyle/>
          <a:p>
            <a:r>
              <a:rPr lang="it-IT" altLang="zh-CN" sz="1200" b="1" kern="1000" dirty="0">
                <a:solidFill>
                  <a:srgbClr val="006600"/>
                </a:solidFill>
                <a:latin typeface="Arial" panose="020B0604020202020204" pitchFamily="34" charset="0"/>
                <a:ea typeface="微软雅黑" pitchFamily="34" charset="-122"/>
                <a:cs typeface="Arial" panose="020B0604020202020204" pitchFamily="34" charset="0"/>
              </a:rPr>
              <a:t>LABORATORY TESTS </a:t>
            </a:r>
            <a:endParaRPr lang="en" altLang="zh-CN" sz="12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sp>
        <p:nvSpPr>
          <p:cNvPr id="8" name="文本框 46">
            <a:extLst>
              <a:ext uri="{FF2B5EF4-FFF2-40B4-BE49-F238E27FC236}">
                <a16:creationId xmlns:a16="http://schemas.microsoft.com/office/drawing/2014/main" id="{D14733DF-F673-EBC6-83D9-64E6F226D7D0}"/>
              </a:ext>
            </a:extLst>
          </p:cNvPr>
          <p:cNvSpPr txBox="1"/>
          <p:nvPr/>
        </p:nvSpPr>
        <p:spPr>
          <a:xfrm>
            <a:off x="273684" y="1278276"/>
            <a:ext cx="520721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 lab for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experimental</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development</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testing of the new laser drilling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process</a:t>
            </a:r>
            <a:endParaRPr lang="en"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
        <p:nvSpPr>
          <p:cNvPr id="9" name="文本框 46">
            <a:extLst>
              <a:ext uri="{FF2B5EF4-FFF2-40B4-BE49-F238E27FC236}">
                <a16:creationId xmlns:a16="http://schemas.microsoft.com/office/drawing/2014/main" id="{B4B5AE1B-65E5-A338-16C6-2B217BF50863}"/>
              </a:ext>
            </a:extLst>
          </p:cNvPr>
          <p:cNvSpPr txBox="1"/>
          <p:nvPr/>
        </p:nvSpPr>
        <p:spPr>
          <a:xfrm>
            <a:off x="512821" y="1740263"/>
            <a:ext cx="5110867"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it-IT" altLang="zh-CN" sz="1200" b="1"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The technical </a:t>
            </a:r>
            <a:r>
              <a:rPr lang="it-IT" altLang="zh-CN" sz="1200" b="1"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equipment</a:t>
            </a:r>
            <a:r>
              <a:rPr lang="it-IT" altLang="zh-CN" sz="1200" b="1"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b="1"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includes</a:t>
            </a:r>
            <a:r>
              <a:rPr lang="it-IT" altLang="zh-CN" sz="1200" b="1"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p>
          <a:p>
            <a:pPr marL="171450" indent="-171450">
              <a:buFont typeface="Arial" panose="020B0604020202020204" pitchFamily="34" charset="0"/>
              <a:buChar char="•"/>
              <a:defRPr/>
            </a:pP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 high-power laser system</a:t>
            </a:r>
          </a:p>
          <a:p>
            <a:pPr marL="171450" indent="-171450">
              <a:buFont typeface="Arial" panose="020B0604020202020204" pitchFamily="34" charset="0"/>
              <a:buChar char="•"/>
              <a:defRPr/>
            </a:pP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processing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optics</a:t>
            </a:r>
            <a:endPar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a:p>
            <a:pPr marL="171450" indent="-171450">
              <a:buFont typeface="Arial" panose="020B0604020202020204" pitchFamily="34" charset="0"/>
              <a:buChar char="•"/>
              <a:defRPr/>
            </a:pP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 drill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string</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with the special 3D printed drill head</a:t>
            </a:r>
          </a:p>
          <a:p>
            <a:pPr marL="171450" indent="-171450">
              <a:buFont typeface="Arial" panose="020B0604020202020204" pitchFamily="34" charset="0"/>
              <a:buChar char="•"/>
              <a:defRPr/>
            </a:pP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 gas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feeding</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system, with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which</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process</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gas can be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tempered</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p>
          <a:p>
            <a:pPr marL="171450" indent="-171450">
              <a:buFont typeface="Arial" panose="020B0604020202020204" pitchFamily="34" charset="0"/>
              <a:buChar char="•"/>
              <a:defRPr/>
            </a:pP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The drill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string</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is</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mounted</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on a robot</a:t>
            </a:r>
          </a:p>
          <a:p>
            <a:pPr lvl="0" algn="ctr">
              <a:defRPr/>
            </a:pPr>
            <a:endParaRPr lang="en"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
        <p:nvSpPr>
          <p:cNvPr id="10" name="文本框 46">
            <a:extLst>
              <a:ext uri="{FF2B5EF4-FFF2-40B4-BE49-F238E27FC236}">
                <a16:creationId xmlns:a16="http://schemas.microsoft.com/office/drawing/2014/main" id="{27986359-61C4-38AB-7A56-1ECDB3E0C16B}"/>
              </a:ext>
            </a:extLst>
          </p:cNvPr>
          <p:cNvSpPr txBox="1"/>
          <p:nvPr/>
        </p:nvSpPr>
        <p:spPr>
          <a:xfrm>
            <a:off x="4981081" y="3398302"/>
            <a:ext cx="3819440"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sz="1200" dirty="0">
                <a:latin typeface="ArialMT"/>
              </a:rPr>
              <a:t>The </a:t>
            </a:r>
            <a:r>
              <a:rPr lang="it-IT" sz="1200" dirty="0" err="1">
                <a:latin typeface="ArialMT"/>
              </a:rPr>
              <a:t>process</a:t>
            </a:r>
            <a:r>
              <a:rPr lang="it-IT" sz="1200" dirty="0">
                <a:latin typeface="ArialMT"/>
              </a:rPr>
              <a:t> </a:t>
            </a:r>
            <a:r>
              <a:rPr lang="it-IT" sz="1200" dirty="0" err="1">
                <a:latin typeface="ArialMT"/>
              </a:rPr>
              <a:t>application</a:t>
            </a:r>
            <a:r>
              <a:rPr lang="it-IT" sz="1200" dirty="0">
                <a:latin typeface="ArialMT"/>
              </a:rPr>
              <a:t> takes place inside a press container, </a:t>
            </a:r>
            <a:r>
              <a:rPr lang="it-IT" sz="1200" dirty="0" err="1">
                <a:latin typeface="ArialMT"/>
              </a:rPr>
              <a:t>which</a:t>
            </a:r>
            <a:r>
              <a:rPr lang="it-IT" sz="1200" dirty="0">
                <a:latin typeface="ArialMT"/>
              </a:rPr>
              <a:t> acts </a:t>
            </a:r>
            <a:r>
              <a:rPr lang="it-IT" sz="1200" dirty="0" err="1">
                <a:latin typeface="ArialMT"/>
              </a:rPr>
              <a:t>as</a:t>
            </a:r>
            <a:r>
              <a:rPr lang="it-IT" sz="1200" dirty="0">
                <a:latin typeface="ArialMT"/>
              </a:rPr>
              <a:t> a </a:t>
            </a:r>
            <a:r>
              <a:rPr lang="it-IT" sz="1200" dirty="0" err="1">
                <a:latin typeface="ArialMT"/>
              </a:rPr>
              <a:t>safety</a:t>
            </a:r>
            <a:r>
              <a:rPr lang="it-IT" sz="1200" dirty="0">
                <a:latin typeface="ArialMT"/>
              </a:rPr>
              <a:t> </a:t>
            </a:r>
            <a:r>
              <a:rPr lang="it-IT" sz="1200" dirty="0" err="1">
                <a:latin typeface="ArialMT"/>
              </a:rPr>
              <a:t>enclosure</a:t>
            </a:r>
            <a:r>
              <a:rPr lang="it-IT" sz="1200" dirty="0">
                <a:latin typeface="ArialMT"/>
              </a:rPr>
              <a:t> </a:t>
            </a:r>
          </a:p>
          <a:p>
            <a:pPr>
              <a:defRPr/>
            </a:pPr>
            <a:endParaRPr lang="it-IT" sz="1200" dirty="0">
              <a:latin typeface="ArialMT"/>
            </a:endParaRPr>
          </a:p>
          <a:p>
            <a:pPr>
              <a:defRPr/>
            </a:pPr>
            <a:r>
              <a:rPr lang="it-IT" sz="1200" dirty="0">
                <a:latin typeface="ArialMT"/>
              </a:rPr>
              <a:t>Constant </a:t>
            </a:r>
            <a:r>
              <a:rPr lang="it-IT" sz="1200" dirty="0" err="1">
                <a:latin typeface="ArialMT"/>
              </a:rPr>
              <a:t>ROPs</a:t>
            </a:r>
            <a:r>
              <a:rPr lang="it-IT" sz="1200" dirty="0">
                <a:latin typeface="ArialMT"/>
              </a:rPr>
              <a:t> </a:t>
            </a:r>
            <a:r>
              <a:rPr lang="it-IT" sz="1200" dirty="0" err="1">
                <a:latin typeface="ArialMT"/>
              </a:rPr>
              <a:t>upwards</a:t>
            </a:r>
            <a:r>
              <a:rPr lang="it-IT" sz="1200" dirty="0">
                <a:latin typeface="ArialMT"/>
              </a:rPr>
              <a:t> of 20m/</a:t>
            </a:r>
            <a:r>
              <a:rPr lang="it-IT" sz="1200" dirty="0" err="1">
                <a:latin typeface="ArialMT"/>
              </a:rPr>
              <a:t>hr</a:t>
            </a:r>
            <a:r>
              <a:rPr lang="it-IT" sz="1200" dirty="0">
                <a:latin typeface="ArialMT"/>
              </a:rPr>
              <a:t> </a:t>
            </a:r>
            <a:r>
              <a:rPr lang="it-IT" sz="1200" dirty="0" err="1">
                <a:latin typeface="ArialMT"/>
              </a:rPr>
              <a:t>have</a:t>
            </a:r>
            <a:r>
              <a:rPr lang="it-IT" sz="1200" dirty="0">
                <a:latin typeface="ArialMT"/>
              </a:rPr>
              <a:t> </a:t>
            </a:r>
            <a:r>
              <a:rPr lang="it-IT" sz="1200" dirty="0" err="1">
                <a:latin typeface="ArialMT"/>
              </a:rPr>
              <a:t>been</a:t>
            </a:r>
            <a:r>
              <a:rPr lang="it-IT" sz="1200" dirty="0">
                <a:latin typeface="ArialMT"/>
              </a:rPr>
              <a:t> </a:t>
            </a:r>
            <a:r>
              <a:rPr lang="it-IT" sz="1200" dirty="0" err="1">
                <a:latin typeface="ArialMT"/>
              </a:rPr>
              <a:t>achieved</a:t>
            </a:r>
            <a:r>
              <a:rPr lang="it-IT" sz="1200" dirty="0">
                <a:latin typeface="ArialMT"/>
              </a:rPr>
              <a:t>, with </a:t>
            </a:r>
            <a:r>
              <a:rPr lang="it-IT" sz="1200" dirty="0" err="1">
                <a:latin typeface="ArialMT"/>
              </a:rPr>
              <a:t>relatively</a:t>
            </a:r>
            <a:r>
              <a:rPr lang="it-IT" sz="1200" dirty="0">
                <a:latin typeface="ArialMT"/>
              </a:rPr>
              <a:t> low energy inputs and no component </a:t>
            </a:r>
            <a:r>
              <a:rPr lang="it-IT" sz="1200" dirty="0" err="1">
                <a:latin typeface="ArialMT"/>
              </a:rPr>
              <a:t>wear</a:t>
            </a:r>
            <a:r>
              <a:rPr lang="it-IT" sz="1200" dirty="0">
                <a:latin typeface="ArialMT"/>
              </a:rPr>
              <a:t>.</a:t>
            </a:r>
            <a:endPar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Tree>
    <p:extLst>
      <p:ext uri="{BB962C8B-B14F-4D97-AF65-F5344CB8AC3E}">
        <p14:creationId xmlns:p14="http://schemas.microsoft.com/office/powerpoint/2010/main" val="269817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69B745-CC15-81A9-B18F-9FD88247D996}"/>
              </a:ext>
            </a:extLst>
          </p:cNvPr>
          <p:cNvSpPr txBox="1"/>
          <p:nvPr/>
        </p:nvSpPr>
        <p:spPr>
          <a:xfrm>
            <a:off x="323528" y="987574"/>
            <a:ext cx="3739935" cy="276999"/>
          </a:xfrm>
          <a:prstGeom prst="rect">
            <a:avLst/>
          </a:prstGeom>
          <a:noFill/>
        </p:spPr>
        <p:txBody>
          <a:bodyPr wrap="none" rtlCol="0">
            <a:spAutoFit/>
          </a:bodyPr>
          <a:lstStyle/>
          <a:p>
            <a:r>
              <a:rPr lang="it-IT" altLang="zh-CN" sz="1200" b="1" kern="1000" dirty="0">
                <a:solidFill>
                  <a:srgbClr val="006600"/>
                </a:solidFill>
                <a:latin typeface="Arial" panose="020B0604020202020204" pitchFamily="34" charset="0"/>
                <a:ea typeface="微软雅黑" pitchFamily="34" charset="-122"/>
                <a:cs typeface="Arial" panose="020B0604020202020204" pitchFamily="34" charset="0"/>
              </a:rPr>
              <a:t>CHARACTERIZATION OF THE ROCK SAMPLES  </a:t>
            </a:r>
            <a:endParaRPr lang="en" altLang="zh-CN" sz="12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sp>
        <p:nvSpPr>
          <p:cNvPr id="15" name="文本框 46">
            <a:extLst>
              <a:ext uri="{FF2B5EF4-FFF2-40B4-BE49-F238E27FC236}">
                <a16:creationId xmlns:a16="http://schemas.microsoft.com/office/drawing/2014/main" id="{1CC764DA-407A-1F69-23E7-401AA5B1C89B}"/>
              </a:ext>
            </a:extLst>
          </p:cNvPr>
          <p:cNvSpPr txBox="1"/>
          <p:nvPr/>
        </p:nvSpPr>
        <p:spPr>
          <a:xfrm>
            <a:off x="1331640" y="1264573"/>
            <a:ext cx="5904656"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The </a:t>
            </a:r>
            <a:r>
              <a:rPr lang="it-IT" altLang="zh-CN" sz="1200" b="1"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petro-thermo-mechanical</a:t>
            </a:r>
            <a:r>
              <a:rPr lang="it-IT" altLang="zh-CN" sz="1200" b="1"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b="1"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phenomena</a:t>
            </a:r>
            <a:r>
              <a:rPr lang="it-IT" altLang="zh-CN" sz="1200" b="1"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affecting</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different</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rocks are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being</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analysed</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also</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to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assess</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borehole</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wall</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vitrification</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integrity</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endParaRPr lang="en"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a:p>
            <a:pPr lvl="0" algn="ctr">
              <a:defRPr/>
            </a:pPr>
            <a:endParaRPr lang="zh-CN" altLang="en-US" sz="1200" b="1"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pic>
        <p:nvPicPr>
          <p:cNvPr id="16" name="Immagine 15">
            <a:extLst>
              <a:ext uri="{FF2B5EF4-FFF2-40B4-BE49-F238E27FC236}">
                <a16:creationId xmlns:a16="http://schemas.microsoft.com/office/drawing/2014/main" id="{3F8FD0DC-FB39-8D02-ED75-2E266FA389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8689" y="1779662"/>
            <a:ext cx="3106621" cy="3240000"/>
          </a:xfrm>
          <a:prstGeom prst="rect">
            <a:avLst/>
          </a:prstGeom>
        </p:spPr>
      </p:pic>
      <p:sp>
        <p:nvSpPr>
          <p:cNvPr id="17" name="işḷîḍê">
            <a:extLst>
              <a:ext uri="{FF2B5EF4-FFF2-40B4-BE49-F238E27FC236}">
                <a16:creationId xmlns:a16="http://schemas.microsoft.com/office/drawing/2014/main" id="{BD98F1FB-DA1C-942C-980A-33D340FAE7AA}"/>
              </a:ext>
            </a:extLst>
          </p:cNvPr>
          <p:cNvSpPr/>
          <p:nvPr/>
        </p:nvSpPr>
        <p:spPr>
          <a:xfrm>
            <a:off x="7812360" y="771550"/>
            <a:ext cx="638328" cy="638327"/>
          </a:xfrm>
          <a:prstGeom prst="ellipse">
            <a:avLst/>
          </a:prstGeom>
          <a:gradFill flip="none" rotWithShape="1">
            <a:gsLst>
              <a:gs pos="20000">
                <a:srgbClr val="008000"/>
              </a:gs>
              <a:gs pos="100000">
                <a:srgbClr val="FFFF00"/>
              </a:gs>
            </a:gsLst>
            <a:lin ang="189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endParaRPr dirty="0">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18" name="işḷîḍê">
            <a:extLst>
              <a:ext uri="{FF2B5EF4-FFF2-40B4-BE49-F238E27FC236}">
                <a16:creationId xmlns:a16="http://schemas.microsoft.com/office/drawing/2014/main" id="{27EFCA7C-1843-B2E5-586B-642FA9F0A901}"/>
              </a:ext>
            </a:extLst>
          </p:cNvPr>
          <p:cNvSpPr/>
          <p:nvPr/>
        </p:nvSpPr>
        <p:spPr>
          <a:xfrm>
            <a:off x="7992660" y="965064"/>
            <a:ext cx="277727" cy="251298"/>
          </a:xfrm>
          <a:custGeom>
            <a:avLst/>
            <a:gdLst>
              <a:gd name="connsiteX0" fmla="*/ 407586 w 606580"/>
              <a:gd name="connsiteY0" fmla="*/ 252695 h 548858"/>
              <a:gd name="connsiteX1" fmla="*/ 502285 w 606580"/>
              <a:gd name="connsiteY1" fmla="*/ 252695 h 548858"/>
              <a:gd name="connsiteX2" fmla="*/ 502285 w 606580"/>
              <a:gd name="connsiteY2" fmla="*/ 346759 h 548858"/>
              <a:gd name="connsiteX3" fmla="*/ 407586 w 606580"/>
              <a:gd name="connsiteY3" fmla="*/ 346759 h 548858"/>
              <a:gd name="connsiteX4" fmla="*/ 104296 w 606580"/>
              <a:gd name="connsiteY4" fmla="*/ 205698 h 548858"/>
              <a:gd name="connsiteX5" fmla="*/ 199065 w 606580"/>
              <a:gd name="connsiteY5" fmla="*/ 205698 h 548858"/>
              <a:gd name="connsiteX6" fmla="*/ 199065 w 606580"/>
              <a:gd name="connsiteY6" fmla="*/ 346758 h 548858"/>
              <a:gd name="connsiteX7" fmla="*/ 104296 w 606580"/>
              <a:gd name="connsiteY7" fmla="*/ 346758 h 548858"/>
              <a:gd name="connsiteX8" fmla="*/ 255870 w 606580"/>
              <a:gd name="connsiteY8" fmla="*/ 96040 h 548858"/>
              <a:gd name="connsiteX9" fmla="*/ 350710 w 606580"/>
              <a:gd name="connsiteY9" fmla="*/ 96040 h 548858"/>
              <a:gd name="connsiteX10" fmla="*/ 350710 w 606580"/>
              <a:gd name="connsiteY10" fmla="*/ 346759 h 548858"/>
              <a:gd name="connsiteX11" fmla="*/ 255870 w 606580"/>
              <a:gd name="connsiteY11" fmla="*/ 346759 h 548858"/>
              <a:gd name="connsiteX12" fmla="*/ 37882 w 606580"/>
              <a:gd name="connsiteY12" fmla="*/ 37913 h 548858"/>
              <a:gd name="connsiteX13" fmla="*/ 37882 w 606580"/>
              <a:gd name="connsiteY13" fmla="*/ 405363 h 548858"/>
              <a:gd name="connsiteX14" fmla="*/ 568698 w 606580"/>
              <a:gd name="connsiteY14" fmla="*/ 405363 h 548858"/>
              <a:gd name="connsiteX15" fmla="*/ 568698 w 606580"/>
              <a:gd name="connsiteY15" fmla="*/ 37913 h 548858"/>
              <a:gd name="connsiteX16" fmla="*/ 18941 w 606580"/>
              <a:gd name="connsiteY16" fmla="*/ 0 h 548858"/>
              <a:gd name="connsiteX17" fmla="*/ 587639 w 606580"/>
              <a:gd name="connsiteY17" fmla="*/ 0 h 548858"/>
              <a:gd name="connsiteX18" fmla="*/ 606580 w 606580"/>
              <a:gd name="connsiteY18" fmla="*/ 18910 h 548858"/>
              <a:gd name="connsiteX19" fmla="*/ 606580 w 606580"/>
              <a:gd name="connsiteY19" fmla="*/ 424274 h 548858"/>
              <a:gd name="connsiteX20" fmla="*/ 587639 w 606580"/>
              <a:gd name="connsiteY20" fmla="*/ 443184 h 548858"/>
              <a:gd name="connsiteX21" fmla="*/ 322278 w 606580"/>
              <a:gd name="connsiteY21" fmla="*/ 443184 h 548858"/>
              <a:gd name="connsiteX22" fmla="*/ 322278 w 606580"/>
              <a:gd name="connsiteY22" fmla="*/ 511038 h 548858"/>
              <a:gd name="connsiteX23" fmla="*/ 450223 w 606580"/>
              <a:gd name="connsiteY23" fmla="*/ 511038 h 548858"/>
              <a:gd name="connsiteX24" fmla="*/ 450223 w 606580"/>
              <a:gd name="connsiteY24" fmla="*/ 548858 h 548858"/>
              <a:gd name="connsiteX25" fmla="*/ 156357 w 606580"/>
              <a:gd name="connsiteY25" fmla="*/ 548858 h 548858"/>
              <a:gd name="connsiteX26" fmla="*/ 156357 w 606580"/>
              <a:gd name="connsiteY26" fmla="*/ 511038 h 548858"/>
              <a:gd name="connsiteX27" fmla="*/ 284302 w 606580"/>
              <a:gd name="connsiteY27" fmla="*/ 511038 h 548858"/>
              <a:gd name="connsiteX28" fmla="*/ 284302 w 606580"/>
              <a:gd name="connsiteY28" fmla="*/ 443184 h 548858"/>
              <a:gd name="connsiteX29" fmla="*/ 18941 w 606580"/>
              <a:gd name="connsiteY29" fmla="*/ 443184 h 548858"/>
              <a:gd name="connsiteX30" fmla="*/ 0 w 606580"/>
              <a:gd name="connsiteY30" fmla="*/ 424274 h 548858"/>
              <a:gd name="connsiteX31" fmla="*/ 0 w 606580"/>
              <a:gd name="connsiteY31" fmla="*/ 18910 h 548858"/>
              <a:gd name="connsiteX32" fmla="*/ 18941 w 606580"/>
              <a:gd name="connsiteY32" fmla="*/ 0 h 54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580" h="548858">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4867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69B745-CC15-81A9-B18F-9FD88247D996}"/>
              </a:ext>
            </a:extLst>
          </p:cNvPr>
          <p:cNvSpPr txBox="1"/>
          <p:nvPr/>
        </p:nvSpPr>
        <p:spPr>
          <a:xfrm>
            <a:off x="323528" y="987574"/>
            <a:ext cx="3739935" cy="276999"/>
          </a:xfrm>
          <a:prstGeom prst="rect">
            <a:avLst/>
          </a:prstGeom>
          <a:noFill/>
        </p:spPr>
        <p:txBody>
          <a:bodyPr wrap="none" rtlCol="0">
            <a:spAutoFit/>
          </a:bodyPr>
          <a:lstStyle/>
          <a:p>
            <a:r>
              <a:rPr lang="it-IT" altLang="zh-CN" sz="1200" b="1" kern="1000" dirty="0">
                <a:solidFill>
                  <a:srgbClr val="006600"/>
                </a:solidFill>
                <a:latin typeface="Arial" panose="020B0604020202020204" pitchFamily="34" charset="0"/>
                <a:ea typeface="微软雅黑" pitchFamily="34" charset="-122"/>
                <a:cs typeface="Arial" panose="020B0604020202020204" pitchFamily="34" charset="0"/>
              </a:rPr>
              <a:t>CHARACTERIZATION OF THE ROCK SAMPLES  </a:t>
            </a:r>
            <a:endParaRPr lang="en" altLang="zh-CN" sz="12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grpSp>
        <p:nvGrpSpPr>
          <p:cNvPr id="3" name="Gruppo 2">
            <a:extLst>
              <a:ext uri="{FF2B5EF4-FFF2-40B4-BE49-F238E27FC236}">
                <a16:creationId xmlns:a16="http://schemas.microsoft.com/office/drawing/2014/main" id="{CF0BEE23-60D2-2C23-D1DF-038ECCC9A204}"/>
              </a:ext>
            </a:extLst>
          </p:cNvPr>
          <p:cNvGrpSpPr>
            <a:grpSpLocks noChangeAspect="1"/>
          </p:cNvGrpSpPr>
          <p:nvPr/>
        </p:nvGrpSpPr>
        <p:grpSpPr>
          <a:xfrm>
            <a:off x="1866132" y="1900699"/>
            <a:ext cx="5303911" cy="2970000"/>
            <a:chOff x="298253" y="1629559"/>
            <a:chExt cx="8737479" cy="4892675"/>
          </a:xfrm>
        </p:grpSpPr>
        <p:pic>
          <p:nvPicPr>
            <p:cNvPr id="4" name="Picture 6">
              <a:extLst>
                <a:ext uri="{FF2B5EF4-FFF2-40B4-BE49-F238E27FC236}">
                  <a16:creationId xmlns:a16="http://schemas.microsoft.com/office/drawing/2014/main" id="{30D00CF5-E052-59F9-1CD0-7AEFE34F682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475445" y="1629559"/>
              <a:ext cx="2560287" cy="4892675"/>
            </a:xfrm>
            <a:prstGeom prst="rect">
              <a:avLst/>
            </a:prstGeom>
          </p:spPr>
        </p:pic>
        <p:grpSp>
          <p:nvGrpSpPr>
            <p:cNvPr id="5" name="Gruppo 4">
              <a:extLst>
                <a:ext uri="{FF2B5EF4-FFF2-40B4-BE49-F238E27FC236}">
                  <a16:creationId xmlns:a16="http://schemas.microsoft.com/office/drawing/2014/main" id="{8C992553-D2D8-11F6-5FE8-911EA2ED4BA5}"/>
                </a:ext>
              </a:extLst>
            </p:cNvPr>
            <p:cNvGrpSpPr/>
            <p:nvPr/>
          </p:nvGrpSpPr>
          <p:grpSpPr>
            <a:xfrm>
              <a:off x="298253" y="1629559"/>
              <a:ext cx="6067322" cy="4892675"/>
              <a:chOff x="298253" y="1629559"/>
              <a:chExt cx="6067322" cy="4892675"/>
            </a:xfrm>
          </p:grpSpPr>
          <p:pic>
            <p:nvPicPr>
              <p:cNvPr id="6" name="Picture 7">
                <a:extLst>
                  <a:ext uri="{FF2B5EF4-FFF2-40B4-BE49-F238E27FC236}">
                    <a16:creationId xmlns:a16="http://schemas.microsoft.com/office/drawing/2014/main" id="{11100B2C-3861-D675-AE7F-DB237DA5A44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98253" y="1629559"/>
                <a:ext cx="2560288" cy="4892675"/>
              </a:xfrm>
              <a:prstGeom prst="rect">
                <a:avLst/>
              </a:prstGeom>
            </p:spPr>
          </p:pic>
          <p:pic>
            <p:nvPicPr>
              <p:cNvPr id="7" name="Picture 11">
                <a:extLst>
                  <a:ext uri="{FF2B5EF4-FFF2-40B4-BE49-F238E27FC236}">
                    <a16:creationId xmlns:a16="http://schemas.microsoft.com/office/drawing/2014/main" id="{B015DC0B-DD76-2CF1-93B5-DAB5A2C2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67607" y="1755306"/>
                <a:ext cx="2397968" cy="2268978"/>
              </a:xfrm>
              <a:prstGeom prst="rect">
                <a:avLst/>
              </a:prstGeom>
              <a:ln>
                <a:noFill/>
              </a:ln>
            </p:spPr>
          </p:pic>
          <p:pic>
            <p:nvPicPr>
              <p:cNvPr id="8" name="Picture 3">
                <a:extLst>
                  <a:ext uri="{FF2B5EF4-FFF2-40B4-BE49-F238E27FC236}">
                    <a16:creationId xmlns:a16="http://schemas.microsoft.com/office/drawing/2014/main" id="{6F4F6943-08AC-D34B-0715-4F2EBE799B8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2333518" y="2390200"/>
                <a:ext cx="2268979" cy="999198"/>
              </a:xfrm>
              <a:prstGeom prst="rect">
                <a:avLst/>
              </a:prstGeom>
              <a:ln>
                <a:noFill/>
              </a:ln>
            </p:spPr>
          </p:pic>
          <p:pic>
            <p:nvPicPr>
              <p:cNvPr id="9" name="Picture 5" descr="A close-up of a rock&#10;&#10;Description automatically generated with medium confidence">
                <a:extLst>
                  <a:ext uri="{FF2B5EF4-FFF2-40B4-BE49-F238E27FC236}">
                    <a16:creationId xmlns:a16="http://schemas.microsoft.com/office/drawing/2014/main" id="{6C6EF780-25C4-4A85-55CC-B1CA3515ED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2342649" y="4770803"/>
                <a:ext cx="2250715" cy="977856"/>
              </a:xfrm>
              <a:prstGeom prst="rect">
                <a:avLst/>
              </a:prstGeom>
            </p:spPr>
          </p:pic>
          <p:pic>
            <p:nvPicPr>
              <p:cNvPr id="10" name="Picture 9">
                <a:extLst>
                  <a:ext uri="{FF2B5EF4-FFF2-40B4-BE49-F238E27FC236}">
                    <a16:creationId xmlns:a16="http://schemas.microsoft.com/office/drawing/2014/main" id="{1CD418A2-2408-C6DD-7C0B-CF1C1BECDE6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967606" y="4100879"/>
                <a:ext cx="2397969" cy="2268975"/>
              </a:xfrm>
              <a:prstGeom prst="rect">
                <a:avLst/>
              </a:prstGeom>
            </p:spPr>
          </p:pic>
          <p:sp>
            <p:nvSpPr>
              <p:cNvPr id="11" name="Rectangle 12">
                <a:extLst>
                  <a:ext uri="{FF2B5EF4-FFF2-40B4-BE49-F238E27FC236}">
                    <a16:creationId xmlns:a16="http://schemas.microsoft.com/office/drawing/2014/main" id="{F3867D46-0981-D9D2-92E3-9A62DCEA7346}"/>
                  </a:ext>
                </a:extLst>
              </p:cNvPr>
              <p:cNvSpPr/>
              <p:nvPr/>
            </p:nvSpPr>
            <p:spPr>
              <a:xfrm>
                <a:off x="2968408" y="1755309"/>
                <a:ext cx="3397167" cy="22689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12" name="Rectangle 13">
                <a:extLst>
                  <a:ext uri="{FF2B5EF4-FFF2-40B4-BE49-F238E27FC236}">
                    <a16:creationId xmlns:a16="http://schemas.microsoft.com/office/drawing/2014/main" id="{CB5846E5-BE96-B20C-6449-26DC0EBB11A2}"/>
                  </a:ext>
                </a:extLst>
              </p:cNvPr>
              <p:cNvSpPr/>
              <p:nvPr/>
            </p:nvSpPr>
            <p:spPr>
              <a:xfrm>
                <a:off x="2968408" y="4116113"/>
                <a:ext cx="3397167" cy="22689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GB" sz="1350">
                  <a:solidFill>
                    <a:prstClr val="white"/>
                  </a:solidFill>
                  <a:latin typeface="Calibri" panose="020F0502020204030204"/>
                </a:endParaRPr>
              </a:p>
            </p:txBody>
          </p:sp>
          <p:sp>
            <p:nvSpPr>
              <p:cNvPr id="13" name="TextBox 14">
                <a:extLst>
                  <a:ext uri="{FF2B5EF4-FFF2-40B4-BE49-F238E27FC236}">
                    <a16:creationId xmlns:a16="http://schemas.microsoft.com/office/drawing/2014/main" id="{0079E468-48FF-2727-0943-29730CE0F9F0}"/>
                  </a:ext>
                </a:extLst>
              </p:cNvPr>
              <p:cNvSpPr txBox="1"/>
              <p:nvPr/>
            </p:nvSpPr>
            <p:spPr>
              <a:xfrm>
                <a:off x="3688195" y="1769305"/>
                <a:ext cx="1192119" cy="494345"/>
              </a:xfrm>
              <a:prstGeom prst="rect">
                <a:avLst/>
              </a:prstGeom>
              <a:noFill/>
            </p:spPr>
            <p:txBody>
              <a:bodyPr wrap="square">
                <a:spAutoFit/>
              </a:bodyPr>
              <a:lstStyle/>
              <a:p>
                <a:pPr algn="just" defTabSz="342900"/>
                <a:r>
                  <a:rPr lang="en-GB" sz="1350" b="1" dirty="0">
                    <a:solidFill>
                      <a:prstClr val="black"/>
                    </a:solidFill>
                    <a:latin typeface="Arial" panose="020B0604020202020204" pitchFamily="34" charset="0"/>
                    <a:ea typeface="Times New Roman" panose="02020603050405020304" pitchFamily="18" charset="0"/>
                  </a:rPr>
                  <a:t>glass</a:t>
                </a:r>
              </a:p>
            </p:txBody>
          </p:sp>
          <p:sp>
            <p:nvSpPr>
              <p:cNvPr id="14" name="TextBox 15">
                <a:extLst>
                  <a:ext uri="{FF2B5EF4-FFF2-40B4-BE49-F238E27FC236}">
                    <a16:creationId xmlns:a16="http://schemas.microsoft.com/office/drawing/2014/main" id="{D9870C05-E1B0-B204-1D92-3A964F0B4C0B}"/>
                  </a:ext>
                </a:extLst>
              </p:cNvPr>
              <p:cNvSpPr txBox="1"/>
              <p:nvPr/>
            </p:nvSpPr>
            <p:spPr>
              <a:xfrm>
                <a:off x="3806818" y="4134373"/>
                <a:ext cx="1196320" cy="494345"/>
              </a:xfrm>
              <a:prstGeom prst="rect">
                <a:avLst/>
              </a:prstGeom>
              <a:noFill/>
            </p:spPr>
            <p:txBody>
              <a:bodyPr wrap="square">
                <a:spAutoFit/>
              </a:bodyPr>
              <a:lstStyle/>
              <a:p>
                <a:pPr algn="just" defTabSz="342900"/>
                <a:r>
                  <a:rPr lang="en-GB" sz="1350" b="1" dirty="0">
                    <a:solidFill>
                      <a:prstClr val="black"/>
                    </a:solidFill>
                    <a:latin typeface="Arial" panose="020B0604020202020204" pitchFamily="34" charset="0"/>
                    <a:ea typeface="Times New Roman" panose="02020603050405020304" pitchFamily="18" charset="0"/>
                  </a:rPr>
                  <a:t>glass</a:t>
                </a:r>
              </a:p>
            </p:txBody>
          </p:sp>
        </p:grpSp>
      </p:grpSp>
      <p:sp>
        <p:nvSpPr>
          <p:cNvPr id="16" name="文本框 46">
            <a:extLst>
              <a:ext uri="{FF2B5EF4-FFF2-40B4-BE49-F238E27FC236}">
                <a16:creationId xmlns:a16="http://schemas.microsoft.com/office/drawing/2014/main" id="{1F8F90DC-2EFC-6B80-900A-066B4BD12FDE}"/>
              </a:ext>
            </a:extLst>
          </p:cNvPr>
          <p:cNvSpPr txBox="1"/>
          <p:nvPr/>
        </p:nvSpPr>
        <p:spPr>
          <a:xfrm>
            <a:off x="1331640" y="1264573"/>
            <a:ext cx="5904656"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The </a:t>
            </a:r>
            <a:r>
              <a:rPr lang="it-IT" altLang="zh-CN" sz="1200" b="1"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petro-thermo-mechanical</a:t>
            </a:r>
            <a:r>
              <a:rPr lang="it-IT" altLang="zh-CN" sz="1200" b="1"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b="1"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phenomena</a:t>
            </a:r>
            <a:r>
              <a:rPr lang="it-IT" altLang="zh-CN" sz="1200" b="1"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affecting</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different</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rocks are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being</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analysed</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also</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to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assess</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borehole</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wall</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vitrification</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a:t>
            </a:r>
            <a:r>
              <a:rPr lang="it-IT" altLang="zh-CN" sz="1200" kern="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integrity</a:t>
            </a:r>
            <a:r>
              <a:rPr lang="it-IT"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endParaRPr lang="en" altLang="zh-CN" sz="1200"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a:p>
            <a:pPr lvl="0" algn="ctr">
              <a:defRPr/>
            </a:pPr>
            <a:endParaRPr lang="zh-CN" altLang="en-US" sz="1200" b="1"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20" name="işḷîḍê">
            <a:extLst>
              <a:ext uri="{FF2B5EF4-FFF2-40B4-BE49-F238E27FC236}">
                <a16:creationId xmlns:a16="http://schemas.microsoft.com/office/drawing/2014/main" id="{6AF076A8-62AE-6090-680A-38066F1537F9}"/>
              </a:ext>
            </a:extLst>
          </p:cNvPr>
          <p:cNvSpPr/>
          <p:nvPr/>
        </p:nvSpPr>
        <p:spPr>
          <a:xfrm>
            <a:off x="7812360" y="771550"/>
            <a:ext cx="638328" cy="638327"/>
          </a:xfrm>
          <a:prstGeom prst="ellipse">
            <a:avLst/>
          </a:prstGeom>
          <a:gradFill flip="none" rotWithShape="1">
            <a:gsLst>
              <a:gs pos="20000">
                <a:srgbClr val="008000"/>
              </a:gs>
              <a:gs pos="100000">
                <a:srgbClr val="FFFF00"/>
              </a:gs>
            </a:gsLst>
            <a:lin ang="189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endParaRPr dirty="0">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21" name="işḷîḍê">
            <a:extLst>
              <a:ext uri="{FF2B5EF4-FFF2-40B4-BE49-F238E27FC236}">
                <a16:creationId xmlns:a16="http://schemas.microsoft.com/office/drawing/2014/main" id="{EDB8FE73-5444-7319-CF99-73D1A1784A91}"/>
              </a:ext>
            </a:extLst>
          </p:cNvPr>
          <p:cNvSpPr/>
          <p:nvPr/>
        </p:nvSpPr>
        <p:spPr>
          <a:xfrm>
            <a:off x="7992660" y="965064"/>
            <a:ext cx="277727" cy="251298"/>
          </a:xfrm>
          <a:custGeom>
            <a:avLst/>
            <a:gdLst>
              <a:gd name="connsiteX0" fmla="*/ 407586 w 606580"/>
              <a:gd name="connsiteY0" fmla="*/ 252695 h 548858"/>
              <a:gd name="connsiteX1" fmla="*/ 502285 w 606580"/>
              <a:gd name="connsiteY1" fmla="*/ 252695 h 548858"/>
              <a:gd name="connsiteX2" fmla="*/ 502285 w 606580"/>
              <a:gd name="connsiteY2" fmla="*/ 346759 h 548858"/>
              <a:gd name="connsiteX3" fmla="*/ 407586 w 606580"/>
              <a:gd name="connsiteY3" fmla="*/ 346759 h 548858"/>
              <a:gd name="connsiteX4" fmla="*/ 104296 w 606580"/>
              <a:gd name="connsiteY4" fmla="*/ 205698 h 548858"/>
              <a:gd name="connsiteX5" fmla="*/ 199065 w 606580"/>
              <a:gd name="connsiteY5" fmla="*/ 205698 h 548858"/>
              <a:gd name="connsiteX6" fmla="*/ 199065 w 606580"/>
              <a:gd name="connsiteY6" fmla="*/ 346758 h 548858"/>
              <a:gd name="connsiteX7" fmla="*/ 104296 w 606580"/>
              <a:gd name="connsiteY7" fmla="*/ 346758 h 548858"/>
              <a:gd name="connsiteX8" fmla="*/ 255870 w 606580"/>
              <a:gd name="connsiteY8" fmla="*/ 96040 h 548858"/>
              <a:gd name="connsiteX9" fmla="*/ 350710 w 606580"/>
              <a:gd name="connsiteY9" fmla="*/ 96040 h 548858"/>
              <a:gd name="connsiteX10" fmla="*/ 350710 w 606580"/>
              <a:gd name="connsiteY10" fmla="*/ 346759 h 548858"/>
              <a:gd name="connsiteX11" fmla="*/ 255870 w 606580"/>
              <a:gd name="connsiteY11" fmla="*/ 346759 h 548858"/>
              <a:gd name="connsiteX12" fmla="*/ 37882 w 606580"/>
              <a:gd name="connsiteY12" fmla="*/ 37913 h 548858"/>
              <a:gd name="connsiteX13" fmla="*/ 37882 w 606580"/>
              <a:gd name="connsiteY13" fmla="*/ 405363 h 548858"/>
              <a:gd name="connsiteX14" fmla="*/ 568698 w 606580"/>
              <a:gd name="connsiteY14" fmla="*/ 405363 h 548858"/>
              <a:gd name="connsiteX15" fmla="*/ 568698 w 606580"/>
              <a:gd name="connsiteY15" fmla="*/ 37913 h 548858"/>
              <a:gd name="connsiteX16" fmla="*/ 18941 w 606580"/>
              <a:gd name="connsiteY16" fmla="*/ 0 h 548858"/>
              <a:gd name="connsiteX17" fmla="*/ 587639 w 606580"/>
              <a:gd name="connsiteY17" fmla="*/ 0 h 548858"/>
              <a:gd name="connsiteX18" fmla="*/ 606580 w 606580"/>
              <a:gd name="connsiteY18" fmla="*/ 18910 h 548858"/>
              <a:gd name="connsiteX19" fmla="*/ 606580 w 606580"/>
              <a:gd name="connsiteY19" fmla="*/ 424274 h 548858"/>
              <a:gd name="connsiteX20" fmla="*/ 587639 w 606580"/>
              <a:gd name="connsiteY20" fmla="*/ 443184 h 548858"/>
              <a:gd name="connsiteX21" fmla="*/ 322278 w 606580"/>
              <a:gd name="connsiteY21" fmla="*/ 443184 h 548858"/>
              <a:gd name="connsiteX22" fmla="*/ 322278 w 606580"/>
              <a:gd name="connsiteY22" fmla="*/ 511038 h 548858"/>
              <a:gd name="connsiteX23" fmla="*/ 450223 w 606580"/>
              <a:gd name="connsiteY23" fmla="*/ 511038 h 548858"/>
              <a:gd name="connsiteX24" fmla="*/ 450223 w 606580"/>
              <a:gd name="connsiteY24" fmla="*/ 548858 h 548858"/>
              <a:gd name="connsiteX25" fmla="*/ 156357 w 606580"/>
              <a:gd name="connsiteY25" fmla="*/ 548858 h 548858"/>
              <a:gd name="connsiteX26" fmla="*/ 156357 w 606580"/>
              <a:gd name="connsiteY26" fmla="*/ 511038 h 548858"/>
              <a:gd name="connsiteX27" fmla="*/ 284302 w 606580"/>
              <a:gd name="connsiteY27" fmla="*/ 511038 h 548858"/>
              <a:gd name="connsiteX28" fmla="*/ 284302 w 606580"/>
              <a:gd name="connsiteY28" fmla="*/ 443184 h 548858"/>
              <a:gd name="connsiteX29" fmla="*/ 18941 w 606580"/>
              <a:gd name="connsiteY29" fmla="*/ 443184 h 548858"/>
              <a:gd name="connsiteX30" fmla="*/ 0 w 606580"/>
              <a:gd name="connsiteY30" fmla="*/ 424274 h 548858"/>
              <a:gd name="connsiteX31" fmla="*/ 0 w 606580"/>
              <a:gd name="connsiteY31" fmla="*/ 18910 h 548858"/>
              <a:gd name="connsiteX32" fmla="*/ 18941 w 606580"/>
              <a:gd name="connsiteY32" fmla="*/ 0 h 54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580" h="548858">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bg1"/>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0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36743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851670"/>
            <a:ext cx="9143999" cy="1077218"/>
          </a:xfrm>
          <a:prstGeom prst="rect">
            <a:avLst/>
          </a:prstGeom>
          <a:noFill/>
        </p:spPr>
        <p:txBody>
          <a:bodyPr wrap="square" rtlCol="0">
            <a:spAutoFit/>
          </a:bodyPr>
          <a:lstStyle/>
          <a:p>
            <a:pPr algn="ctr"/>
            <a:r>
              <a:rPr lang="it-IT" altLang="zh-CN" sz="3200" b="1" kern="1000" dirty="0">
                <a:solidFill>
                  <a:srgbClr val="006600"/>
                </a:solidFill>
                <a:latin typeface="Arial" panose="020B0604020202020204" pitchFamily="34" charset="0"/>
                <a:ea typeface="微软雅黑" pitchFamily="34" charset="-122"/>
                <a:cs typeface="Arial" panose="020B0604020202020204" pitchFamily="34" charset="0"/>
              </a:rPr>
              <a:t>MARKET ANALYSIS FOR A SUSTAINABLE DEPLOYMENT</a:t>
            </a:r>
            <a:endParaRPr lang="en" altLang="zh-CN" sz="32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sp>
        <p:nvSpPr>
          <p:cNvPr id="11" name="TextBox 10"/>
          <p:cNvSpPr txBox="1"/>
          <p:nvPr/>
        </p:nvSpPr>
        <p:spPr>
          <a:xfrm>
            <a:off x="0" y="1347614"/>
            <a:ext cx="9144000" cy="400110"/>
          </a:xfrm>
          <a:prstGeom prst="rect">
            <a:avLst/>
          </a:prstGeom>
          <a:noFill/>
        </p:spPr>
        <p:txBody>
          <a:bodyPr wrap="square" rtlCol="0">
            <a:spAutoFit/>
          </a:bodyPr>
          <a:lstStyle/>
          <a:p>
            <a:pPr algn="ctr"/>
            <a:r>
              <a:rPr lang="en-US" altLang="zh-CN" sz="2000" b="1" dirty="0">
                <a:solidFill>
                  <a:srgbClr val="006600"/>
                </a:solidFill>
                <a:latin typeface="Arial" panose="020B0604020202020204" pitchFamily="34" charset="0"/>
                <a:ea typeface="思源宋体 CN Heavy" pitchFamily="18" charset="-122"/>
                <a:cs typeface="Arial" panose="020B0604020202020204" pitchFamily="34" charset="0"/>
              </a:rPr>
              <a:t>PART 04</a:t>
            </a:r>
            <a:endParaRPr lang="zh-CN" altLang="en-US" sz="2000" b="1" dirty="0">
              <a:solidFill>
                <a:srgbClr val="006600"/>
              </a:solidFill>
              <a:latin typeface="Arial" panose="020B0604020202020204" pitchFamily="34" charset="0"/>
              <a:ea typeface="思源宋体 CN Heavy" pitchFamily="18" charset="-122"/>
              <a:cs typeface="Arial" panose="020B0604020202020204" pitchFamily="34" charset="0"/>
            </a:endParaRPr>
          </a:p>
        </p:txBody>
      </p:sp>
    </p:spTree>
    <p:extLst>
      <p:ext uri="{BB962C8B-B14F-4D97-AF65-F5344CB8AC3E}">
        <p14:creationId xmlns:p14="http://schemas.microsoft.com/office/powerpoint/2010/main" val="119735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3755B2F0-84D4-1516-57BC-8889A10FAFD6}"/>
              </a:ext>
            </a:extLst>
          </p:cNvPr>
          <p:cNvSpPr>
            <a:spLocks/>
          </p:cNvSpPr>
          <p:nvPr/>
        </p:nvSpPr>
        <p:spPr bwMode="auto">
          <a:xfrm>
            <a:off x="1166705" y="1635646"/>
            <a:ext cx="3073252" cy="2736304"/>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chemeClr val="bg1">
              <a:lumMod val="95000"/>
            </a:schemeClr>
          </a:solidFill>
          <a:ln w="12700">
            <a:solidFill>
              <a:schemeClr val="bg1">
                <a:lumMod val="40000"/>
                <a:lumOff val="60000"/>
              </a:schemeClr>
            </a:solidFill>
            <a:prstDash val="dash"/>
            <a:round/>
            <a:headEnd/>
            <a:tailEnd/>
          </a:ln>
          <a:effectLst>
            <a:outerShdw blurRad="101600" dist="762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20204" pitchFamily="34" charset="0"/>
              <a:ea typeface="微软雅黑" pitchFamily="34" charset="-122"/>
              <a:cs typeface="Arial" panose="020B0604020202020204" pitchFamily="34" charset="0"/>
              <a:sym typeface="Century Gothic" panose="020B0502020202020204" pitchFamily="34" charset="0"/>
            </a:endParaRPr>
          </a:p>
        </p:txBody>
      </p:sp>
      <p:sp>
        <p:nvSpPr>
          <p:cNvPr id="4" name="矩形 31">
            <a:extLst>
              <a:ext uri="{FF2B5EF4-FFF2-40B4-BE49-F238E27FC236}">
                <a16:creationId xmlns:a16="http://schemas.microsoft.com/office/drawing/2014/main" id="{056E170B-3F0B-67E6-71DC-AAC04964F32A}"/>
              </a:ext>
            </a:extLst>
          </p:cNvPr>
          <p:cNvSpPr/>
          <p:nvPr/>
        </p:nvSpPr>
        <p:spPr>
          <a:xfrm>
            <a:off x="4788024" y="2039781"/>
            <a:ext cx="3600400" cy="191045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The </a:t>
            </a:r>
            <a:r>
              <a:rPr lang="it-IT" altLang="zh-CN" sz="1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exploitation </a:t>
            </a:r>
            <a:r>
              <a:rPr lang="it-IT" altLang="zh-CN" sz="10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potential</a:t>
            </a:r>
            <a:endParaRPr lang="it-IT" altLang="zh-CN" sz="1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a:p>
            <a:pPr marL="171450" indent="-171450">
              <a:lnSpc>
                <a:spcPct val="150000"/>
              </a:lnSpc>
              <a:buFont typeface="Arial" panose="020B0604020202020204" pitchFamily="34" charset="0"/>
              <a:buChar char="•"/>
            </a:pP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The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economics</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of the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developed</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drilling </a:t>
            </a:r>
            <a:r>
              <a:rPr lang="it-IT" altLang="zh-CN" sz="10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technology</a:t>
            </a:r>
            <a:endParaRPr lang="it-IT" altLang="zh-CN" sz="1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a:p>
            <a:pPr marL="171450" indent="-171450">
              <a:lnSpc>
                <a:spcPct val="150000"/>
              </a:lnSpc>
              <a:buFont typeface="Arial" panose="020B0604020202020204" pitchFamily="34" charset="0"/>
              <a:buChar char="•"/>
            </a:pP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The </a:t>
            </a:r>
            <a:r>
              <a:rPr lang="it-IT" altLang="zh-CN" sz="1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legislative</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aspects</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a:t>
            </a:r>
            <a:r>
              <a:rPr lang="it-IT" altLang="zh-CN" sz="10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environmental</a:t>
            </a:r>
            <a:endParaRPr lang="it-IT" altLang="zh-CN" sz="1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a:p>
            <a:pPr marL="171450" indent="-171450">
              <a:lnSpc>
                <a:spcPct val="150000"/>
              </a:lnSpc>
              <a:buFont typeface="Arial" panose="020B0604020202020204" pitchFamily="34" charset="0"/>
              <a:buChar char="•"/>
            </a:pP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Health and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safety</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EHS</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standards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related</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to the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proposed</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solution</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p>
          <a:p>
            <a:pPr marL="171450" indent="-171450">
              <a:lnSpc>
                <a:spcPct val="150000"/>
              </a:lnSpc>
              <a:buFont typeface="Arial" panose="020B0604020202020204" pitchFamily="34" charset="0"/>
              <a:buChar char="•"/>
            </a:pP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The </a:t>
            </a:r>
            <a:r>
              <a:rPr lang="it-IT" altLang="zh-CN" sz="1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risks </a:t>
            </a:r>
            <a:r>
              <a:rPr lang="it-IT" altLang="zh-CN" sz="10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involved</a:t>
            </a:r>
            <a:r>
              <a:rPr lang="it-IT" altLang="zh-CN" sz="1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comparing</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DeepU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technology</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to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conventional</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deep drilling</a:t>
            </a:r>
          </a:p>
          <a:p>
            <a:pPr marL="171450" indent="-171450">
              <a:lnSpc>
                <a:spcPct val="150000"/>
              </a:lnSpc>
              <a:buFont typeface="Arial" panose="020B0604020202020204" pitchFamily="34" charset="0"/>
              <a:buChar char="•"/>
            </a:pPr>
            <a:endParaRPr lang="it-IT" altLang="zh-CN" sz="10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
        <p:nvSpPr>
          <p:cNvPr id="6" name="TextBox 1">
            <a:extLst>
              <a:ext uri="{FF2B5EF4-FFF2-40B4-BE49-F238E27FC236}">
                <a16:creationId xmlns:a16="http://schemas.microsoft.com/office/drawing/2014/main" id="{5B9036E9-D68B-8014-FBD1-820C87F2871A}"/>
              </a:ext>
            </a:extLst>
          </p:cNvPr>
          <p:cNvSpPr txBox="1"/>
          <p:nvPr/>
        </p:nvSpPr>
        <p:spPr>
          <a:xfrm>
            <a:off x="323528" y="987574"/>
            <a:ext cx="4434868" cy="276999"/>
          </a:xfrm>
          <a:prstGeom prst="rect">
            <a:avLst/>
          </a:prstGeom>
          <a:noFill/>
        </p:spPr>
        <p:txBody>
          <a:bodyPr wrap="none" rtlCol="0">
            <a:spAutoFit/>
          </a:bodyPr>
          <a:lstStyle/>
          <a:p>
            <a:r>
              <a:rPr lang="it-IT" altLang="zh-CN" sz="1200" b="1" kern="1000" dirty="0">
                <a:solidFill>
                  <a:srgbClr val="006600"/>
                </a:solidFill>
                <a:latin typeface="Arial" panose="020B0604020202020204" pitchFamily="34" charset="0"/>
                <a:ea typeface="微软雅黑" pitchFamily="34" charset="-122"/>
                <a:cs typeface="Arial" panose="020B0604020202020204" pitchFamily="34" charset="0"/>
              </a:rPr>
              <a:t>MARKET ANALYSIS FOR A SUSTAINABLE DEPLOYMENT </a:t>
            </a:r>
            <a:endParaRPr lang="en" altLang="zh-CN" sz="12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sp>
        <p:nvSpPr>
          <p:cNvPr id="7" name="矩形 26">
            <a:extLst>
              <a:ext uri="{FF2B5EF4-FFF2-40B4-BE49-F238E27FC236}">
                <a16:creationId xmlns:a16="http://schemas.microsoft.com/office/drawing/2014/main" id="{A8C4EEC7-BEF8-5EBE-C690-DFC668F4D973}"/>
              </a:ext>
            </a:extLst>
          </p:cNvPr>
          <p:cNvSpPr/>
          <p:nvPr/>
        </p:nvSpPr>
        <p:spPr>
          <a:xfrm>
            <a:off x="4436661" y="1635646"/>
            <a:ext cx="3292307" cy="33509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The project is </a:t>
            </a:r>
            <a:r>
              <a:rPr lang="en"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analysing</a:t>
            </a:r>
            <a:r>
              <a:rPr lang="en"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assessing:</a:t>
            </a:r>
          </a:p>
        </p:txBody>
      </p:sp>
      <p:pic>
        <p:nvPicPr>
          <p:cNvPr id="8" name="Immagine 7">
            <a:extLst>
              <a:ext uri="{FF2B5EF4-FFF2-40B4-BE49-F238E27FC236}">
                <a16:creationId xmlns:a16="http://schemas.microsoft.com/office/drawing/2014/main" id="{EB1164E0-2E5B-4CCA-7FAA-F8910FABF8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03648" y="1920216"/>
            <a:ext cx="2527966" cy="1946133"/>
          </a:xfrm>
          <a:prstGeom prst="rect">
            <a:avLst/>
          </a:prstGeom>
        </p:spPr>
      </p:pic>
    </p:spTree>
    <p:extLst>
      <p:ext uri="{BB962C8B-B14F-4D97-AF65-F5344CB8AC3E}">
        <p14:creationId xmlns:p14="http://schemas.microsoft.com/office/powerpoint/2010/main" val="3562189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76D2AFE-1B49-E89B-FEF9-F33F195084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8104" y="1525381"/>
            <a:ext cx="2558596" cy="828263"/>
          </a:xfrm>
          <a:prstGeom prst="rect">
            <a:avLst/>
          </a:prstGeom>
        </p:spPr>
      </p:pic>
      <p:pic>
        <p:nvPicPr>
          <p:cNvPr id="4" name="Immagine 3">
            <a:extLst>
              <a:ext uri="{FF2B5EF4-FFF2-40B4-BE49-F238E27FC236}">
                <a16:creationId xmlns:a16="http://schemas.microsoft.com/office/drawing/2014/main" id="{29968E7D-D307-9CE8-958B-4D0C4A37C5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5530" y="2377065"/>
            <a:ext cx="2108871" cy="717303"/>
          </a:xfrm>
          <a:prstGeom prst="rect">
            <a:avLst/>
          </a:prstGeom>
        </p:spPr>
      </p:pic>
      <p:pic>
        <p:nvPicPr>
          <p:cNvPr id="5" name="Immagine 4">
            <a:extLst>
              <a:ext uri="{FF2B5EF4-FFF2-40B4-BE49-F238E27FC236}">
                <a16:creationId xmlns:a16="http://schemas.microsoft.com/office/drawing/2014/main" id="{A2D43B34-6255-2EB1-D542-1383E103DC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116" y="2264917"/>
            <a:ext cx="1820540" cy="1041479"/>
          </a:xfrm>
          <a:prstGeom prst="rect">
            <a:avLst/>
          </a:prstGeom>
        </p:spPr>
      </p:pic>
      <p:pic>
        <p:nvPicPr>
          <p:cNvPr id="6" name="Immagine 5">
            <a:extLst>
              <a:ext uri="{FF2B5EF4-FFF2-40B4-BE49-F238E27FC236}">
                <a16:creationId xmlns:a16="http://schemas.microsoft.com/office/drawing/2014/main" id="{F0A73098-0843-3B9B-B7C1-C016B25FB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0656" y="3373747"/>
            <a:ext cx="2211701" cy="913529"/>
          </a:xfrm>
          <a:prstGeom prst="rect">
            <a:avLst/>
          </a:prstGeom>
        </p:spPr>
      </p:pic>
      <p:pic>
        <p:nvPicPr>
          <p:cNvPr id="7" name="Immagine 6">
            <a:extLst>
              <a:ext uri="{FF2B5EF4-FFF2-40B4-BE49-F238E27FC236}">
                <a16:creationId xmlns:a16="http://schemas.microsoft.com/office/drawing/2014/main" id="{EFD8EECB-886C-6A70-BB46-9019517BCDDA}"/>
              </a:ext>
            </a:extLst>
          </p:cNvPr>
          <p:cNvPicPr>
            <a:picLocks noChangeAspect="1"/>
          </p:cNvPicPr>
          <p:nvPr/>
        </p:nvPicPr>
        <p:blipFill>
          <a:blip r:embed="rId6"/>
          <a:stretch>
            <a:fillRect/>
          </a:stretch>
        </p:blipFill>
        <p:spPr>
          <a:xfrm>
            <a:off x="2266997" y="1196976"/>
            <a:ext cx="2134346" cy="1277602"/>
          </a:xfrm>
          <a:prstGeom prst="rect">
            <a:avLst/>
          </a:prstGeom>
        </p:spPr>
      </p:pic>
      <p:pic>
        <p:nvPicPr>
          <p:cNvPr id="10" name="Immagine 9">
            <a:extLst>
              <a:ext uri="{FF2B5EF4-FFF2-40B4-BE49-F238E27FC236}">
                <a16:creationId xmlns:a16="http://schemas.microsoft.com/office/drawing/2014/main" id="{5E18DAB5-348D-B9D9-FD0E-8837F4B41A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48540" y="3377412"/>
            <a:ext cx="2599067" cy="751691"/>
          </a:xfrm>
          <a:prstGeom prst="rect">
            <a:avLst/>
          </a:prstGeom>
        </p:spPr>
      </p:pic>
      <p:sp>
        <p:nvSpPr>
          <p:cNvPr id="11" name="CasellaDiTesto 10">
            <a:extLst>
              <a:ext uri="{FF2B5EF4-FFF2-40B4-BE49-F238E27FC236}">
                <a16:creationId xmlns:a16="http://schemas.microsoft.com/office/drawing/2014/main" id="{CD9B8C6F-9A6F-F3FF-F28B-CFA89B17D65A}"/>
              </a:ext>
            </a:extLst>
          </p:cNvPr>
          <p:cNvSpPr txBox="1"/>
          <p:nvPr/>
        </p:nvSpPr>
        <p:spPr>
          <a:xfrm>
            <a:off x="189729" y="4566655"/>
            <a:ext cx="6816200" cy="507831"/>
          </a:xfrm>
          <a:prstGeom prst="rect">
            <a:avLst/>
          </a:prstGeom>
          <a:noFill/>
        </p:spPr>
        <p:txBody>
          <a:bodyPr wrap="square" rtlCol="0">
            <a:spAutoFit/>
          </a:bodyPr>
          <a:lstStyle/>
          <a:p>
            <a:pPr defTabSz="342900"/>
            <a:r>
              <a:rPr lang="en-US" sz="900" i="1" dirty="0">
                <a:solidFill>
                  <a:prstClr val="black"/>
                </a:solidFill>
                <a:latin typeface="Arial" panose="020B0604020202020204" pitchFamily="34" charset="0"/>
                <a:ea typeface="Calibri" panose="020F0502020204030204" pitchFamily="34" charset="0"/>
                <a:cs typeface="Arial" panose="020B0604020202020204" pitchFamily="34" charset="0"/>
              </a:rPr>
              <a:t>This research is funded by the European Union (G.A. 101046937). However, the views and opinions expressed are those of the author(s) only and do not necessarily reflect those of the European Union or EISMEA. Neither the European Union nor the granting authority can be held responsible for them.</a:t>
            </a:r>
            <a:endParaRPr lang="it-IT" sz="9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2" name="TextBox 1">
            <a:extLst>
              <a:ext uri="{FF2B5EF4-FFF2-40B4-BE49-F238E27FC236}">
                <a16:creationId xmlns:a16="http://schemas.microsoft.com/office/drawing/2014/main" id="{FCB35D44-6CBD-4A2B-C0E3-1139085FE4EC}"/>
              </a:ext>
            </a:extLst>
          </p:cNvPr>
          <p:cNvSpPr txBox="1"/>
          <p:nvPr/>
        </p:nvSpPr>
        <p:spPr>
          <a:xfrm>
            <a:off x="7524328" y="4811079"/>
            <a:ext cx="1429943" cy="307777"/>
          </a:xfrm>
          <a:prstGeom prst="rect">
            <a:avLst/>
          </a:prstGeom>
          <a:noFill/>
        </p:spPr>
        <p:txBody>
          <a:bodyPr wrap="none" rtlCol="0">
            <a:spAutoFit/>
          </a:bodyPr>
          <a:lstStyle/>
          <a:p>
            <a:r>
              <a:rPr lang="it-IT" altLang="zh-CN" sz="1400" b="1" kern="1000" dirty="0" err="1">
                <a:solidFill>
                  <a:srgbClr val="006600"/>
                </a:solidFill>
                <a:latin typeface="Arial" panose="020B0604020202020204" pitchFamily="34" charset="0"/>
                <a:ea typeface="微软雅黑" pitchFamily="34" charset="-122"/>
                <a:cs typeface="Arial" panose="020B0604020202020204" pitchFamily="34" charset="0"/>
              </a:rPr>
              <a:t>www.deepu.eu</a:t>
            </a:r>
            <a:endParaRPr lang="en" altLang="zh-CN" sz="14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sp>
        <p:nvSpPr>
          <p:cNvPr id="13" name="TextBox 1">
            <a:extLst>
              <a:ext uri="{FF2B5EF4-FFF2-40B4-BE49-F238E27FC236}">
                <a16:creationId xmlns:a16="http://schemas.microsoft.com/office/drawing/2014/main" id="{F55AA1F1-C4DC-2582-3900-D0FB91E09A04}"/>
              </a:ext>
            </a:extLst>
          </p:cNvPr>
          <p:cNvSpPr txBox="1"/>
          <p:nvPr/>
        </p:nvSpPr>
        <p:spPr>
          <a:xfrm>
            <a:off x="323528" y="987574"/>
            <a:ext cx="1741182" cy="276999"/>
          </a:xfrm>
          <a:prstGeom prst="rect">
            <a:avLst/>
          </a:prstGeom>
          <a:noFill/>
        </p:spPr>
        <p:txBody>
          <a:bodyPr wrap="none" rtlCol="0">
            <a:spAutoFit/>
          </a:bodyPr>
          <a:lstStyle/>
          <a:p>
            <a:r>
              <a:rPr lang="en" altLang="zh-CN" sz="1200" b="1" kern="1000" dirty="0">
                <a:solidFill>
                  <a:srgbClr val="006600"/>
                </a:solidFill>
                <a:latin typeface="Arial" panose="020B0604020202020204" pitchFamily="34" charset="0"/>
                <a:ea typeface="微软雅黑" pitchFamily="34" charset="-122"/>
                <a:cs typeface="Arial" panose="020B0604020202020204" pitchFamily="34" charset="0"/>
              </a:rPr>
              <a:t>THE PROJECT TEAM</a:t>
            </a:r>
          </a:p>
        </p:txBody>
      </p:sp>
    </p:spTree>
    <p:extLst>
      <p:ext uri="{BB962C8B-B14F-4D97-AF65-F5344CB8AC3E}">
        <p14:creationId xmlns:p14="http://schemas.microsoft.com/office/powerpoint/2010/main" val="48442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FBB10C4-7C48-5571-344B-00E7EB0FC759}"/>
              </a:ext>
            </a:extLst>
          </p:cNvPr>
          <p:cNvSpPr txBox="1"/>
          <p:nvPr/>
        </p:nvSpPr>
        <p:spPr>
          <a:xfrm>
            <a:off x="2411760" y="1707654"/>
            <a:ext cx="3744416" cy="369332"/>
          </a:xfrm>
          <a:prstGeom prst="rect">
            <a:avLst/>
          </a:prstGeom>
          <a:noFill/>
        </p:spPr>
        <p:txBody>
          <a:bodyPr wrap="square" rtlCol="0">
            <a:spAutoFit/>
          </a:bodyPr>
          <a:lstStyle/>
          <a:p>
            <a:r>
              <a:rPr lang="en-GB" dirty="0">
                <a:solidFill>
                  <a:srgbClr val="008000"/>
                </a:solidFill>
                <a:latin typeface="Arial" panose="020B0604020202020204" pitchFamily="34" charset="0"/>
                <a:cs typeface="Arial" panose="020B0604020202020204" pitchFamily="34" charset="0"/>
              </a:rPr>
              <a:t>Thank you for your attention</a:t>
            </a:r>
          </a:p>
        </p:txBody>
      </p:sp>
    </p:spTree>
    <p:extLst>
      <p:ext uri="{BB962C8B-B14F-4D97-AF65-F5344CB8AC3E}">
        <p14:creationId xmlns:p14="http://schemas.microsoft.com/office/powerpoint/2010/main" val="282420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2B406855-8467-BEDB-1261-5EBA5F466D4D}"/>
              </a:ext>
            </a:extLst>
          </p:cNvPr>
          <p:cNvSpPr txBox="1"/>
          <p:nvPr/>
        </p:nvSpPr>
        <p:spPr>
          <a:xfrm>
            <a:off x="791580" y="1432977"/>
            <a:ext cx="7560840" cy="113877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it-IT" altLang="zh-CN" sz="2800" b="1" dirty="0">
                <a:solidFill>
                  <a:srgbClr val="006600"/>
                </a:solidFill>
                <a:latin typeface="Arial" panose="020B0604020202020204" pitchFamily="34" charset="0"/>
                <a:ea typeface="微软雅黑" pitchFamily="34" charset="-122"/>
                <a:cs typeface="Arial" panose="020B0604020202020204" pitchFamily="34" charset="0"/>
              </a:rPr>
              <a:t>Deep U-tube </a:t>
            </a:r>
            <a:r>
              <a:rPr kumimoji="1" lang="it-IT" altLang="zh-CN" sz="2800" b="1" dirty="0" err="1">
                <a:solidFill>
                  <a:srgbClr val="006600"/>
                </a:solidFill>
                <a:latin typeface="Arial" panose="020B0604020202020204" pitchFamily="34" charset="0"/>
                <a:ea typeface="微软雅黑" pitchFamily="34" charset="-122"/>
                <a:cs typeface="Arial" panose="020B0604020202020204" pitchFamily="34" charset="0"/>
              </a:rPr>
              <a:t>heat</a:t>
            </a:r>
            <a:r>
              <a:rPr kumimoji="1" lang="it-IT" altLang="zh-CN" sz="2800" b="1" dirty="0">
                <a:solidFill>
                  <a:srgbClr val="006600"/>
                </a:solidFill>
                <a:latin typeface="Arial" panose="020B0604020202020204" pitchFamily="34" charset="0"/>
                <a:ea typeface="微软雅黑" pitchFamily="34" charset="-122"/>
                <a:cs typeface="Arial" panose="020B0604020202020204" pitchFamily="34" charset="0"/>
              </a:rPr>
              <a:t> </a:t>
            </a:r>
            <a:r>
              <a:rPr kumimoji="1" lang="it-IT" altLang="zh-CN" sz="2800" b="1" dirty="0" err="1">
                <a:solidFill>
                  <a:srgbClr val="006600"/>
                </a:solidFill>
                <a:latin typeface="Arial" panose="020B0604020202020204" pitchFamily="34" charset="0"/>
                <a:ea typeface="微软雅黑" pitchFamily="34" charset="-122"/>
                <a:cs typeface="Arial" panose="020B0604020202020204" pitchFamily="34" charset="0"/>
              </a:rPr>
              <a:t>exchanger</a:t>
            </a:r>
            <a:r>
              <a:rPr kumimoji="1" lang="it-IT" altLang="zh-CN" sz="2800" b="1" dirty="0">
                <a:solidFill>
                  <a:srgbClr val="006600"/>
                </a:solidFill>
                <a:latin typeface="Arial" panose="020B0604020202020204" pitchFamily="34" charset="0"/>
                <a:ea typeface="微软雅黑" pitchFamily="34" charset="-122"/>
                <a:cs typeface="Arial" panose="020B0604020202020204" pitchFamily="34" charset="0"/>
              </a:rPr>
              <a:t> </a:t>
            </a:r>
            <a:r>
              <a:rPr kumimoji="1" lang="it-IT" altLang="zh-CN" sz="2800" b="1" dirty="0" err="1">
                <a:solidFill>
                  <a:srgbClr val="006600"/>
                </a:solidFill>
                <a:latin typeface="Arial" panose="020B0604020202020204" pitchFamily="34" charset="0"/>
                <a:ea typeface="微软雅黑" pitchFamily="34" charset="-122"/>
                <a:cs typeface="Arial" panose="020B0604020202020204" pitchFamily="34" charset="0"/>
              </a:rPr>
              <a:t>breakthrough</a:t>
            </a:r>
            <a:r>
              <a:rPr kumimoji="1" lang="it-IT" altLang="zh-CN" sz="2800" b="1" dirty="0">
                <a:solidFill>
                  <a:srgbClr val="006600"/>
                </a:solidFill>
                <a:latin typeface="Arial" panose="020B0604020202020204" pitchFamily="34" charset="0"/>
                <a:ea typeface="微软雅黑" pitchFamily="34" charset="-122"/>
                <a:cs typeface="Arial" panose="020B0604020202020204" pitchFamily="34" charset="0"/>
              </a:rPr>
              <a:t>:</a:t>
            </a:r>
          </a:p>
          <a:p>
            <a:pPr algn="ctr"/>
            <a:r>
              <a:rPr kumimoji="1" lang="it-IT" altLang="zh-CN" sz="2000" b="1" dirty="0" err="1">
                <a:solidFill>
                  <a:srgbClr val="006600"/>
                </a:solidFill>
                <a:latin typeface="Arial" panose="020B0604020202020204" pitchFamily="34" charset="0"/>
                <a:ea typeface="微软雅黑" pitchFamily="34" charset="-122"/>
                <a:cs typeface="Arial" panose="020B0604020202020204" pitchFamily="34" charset="0"/>
              </a:rPr>
              <a:t>combining</a:t>
            </a:r>
            <a:r>
              <a:rPr kumimoji="1" lang="it-IT" altLang="zh-CN" sz="2000" b="1" dirty="0">
                <a:solidFill>
                  <a:srgbClr val="006600"/>
                </a:solidFill>
                <a:latin typeface="Arial" panose="020B0604020202020204" pitchFamily="34" charset="0"/>
                <a:ea typeface="微软雅黑" pitchFamily="34" charset="-122"/>
                <a:cs typeface="Arial" panose="020B0604020202020204" pitchFamily="34" charset="0"/>
              </a:rPr>
              <a:t> laser and </a:t>
            </a:r>
            <a:r>
              <a:rPr kumimoji="1" lang="it-IT" altLang="zh-CN" sz="2000" b="1" dirty="0" err="1">
                <a:solidFill>
                  <a:srgbClr val="006600"/>
                </a:solidFill>
                <a:latin typeface="Arial" panose="020B0604020202020204" pitchFamily="34" charset="0"/>
                <a:ea typeface="微软雅黑" pitchFamily="34" charset="-122"/>
                <a:cs typeface="Arial" panose="020B0604020202020204" pitchFamily="34" charset="0"/>
              </a:rPr>
              <a:t>cryogenic</a:t>
            </a:r>
            <a:r>
              <a:rPr kumimoji="1" lang="it-IT" altLang="zh-CN" sz="2000" b="1" dirty="0">
                <a:solidFill>
                  <a:srgbClr val="006600"/>
                </a:solidFill>
                <a:latin typeface="Arial" panose="020B0604020202020204" pitchFamily="34" charset="0"/>
                <a:ea typeface="微软雅黑" pitchFamily="34" charset="-122"/>
                <a:cs typeface="Arial" panose="020B0604020202020204" pitchFamily="34" charset="0"/>
              </a:rPr>
              <a:t> gas </a:t>
            </a:r>
          </a:p>
          <a:p>
            <a:pPr algn="ctr"/>
            <a:r>
              <a:rPr kumimoji="1" lang="it-IT" altLang="zh-CN" sz="2000" b="1" dirty="0">
                <a:solidFill>
                  <a:srgbClr val="006600"/>
                </a:solidFill>
                <a:latin typeface="Arial" panose="020B0604020202020204" pitchFamily="34" charset="0"/>
                <a:ea typeface="微软雅黑" pitchFamily="34" charset="-122"/>
                <a:cs typeface="Arial" panose="020B0604020202020204" pitchFamily="34" charset="0"/>
              </a:rPr>
              <a:t>for </a:t>
            </a:r>
            <a:r>
              <a:rPr kumimoji="1" lang="it-IT" altLang="zh-CN" sz="2000" b="1" dirty="0" err="1">
                <a:solidFill>
                  <a:srgbClr val="006600"/>
                </a:solidFill>
                <a:latin typeface="Arial" panose="020B0604020202020204" pitchFamily="34" charset="0"/>
                <a:ea typeface="微软雅黑" pitchFamily="34" charset="-122"/>
                <a:cs typeface="Arial" panose="020B0604020202020204" pitchFamily="34" charset="0"/>
              </a:rPr>
              <a:t>geothermal</a:t>
            </a:r>
            <a:r>
              <a:rPr kumimoji="1" lang="it-IT" altLang="zh-CN" sz="2000" b="1" dirty="0">
                <a:solidFill>
                  <a:srgbClr val="006600"/>
                </a:solidFill>
                <a:latin typeface="Arial" panose="020B0604020202020204" pitchFamily="34" charset="0"/>
                <a:ea typeface="微软雅黑" pitchFamily="34" charset="-122"/>
                <a:cs typeface="Arial" panose="020B0604020202020204" pitchFamily="34" charset="0"/>
              </a:rPr>
              <a:t> energy exploitation</a:t>
            </a:r>
          </a:p>
        </p:txBody>
      </p:sp>
      <p:sp>
        <p:nvSpPr>
          <p:cNvPr id="10" name="CasellaDiTesto 9">
            <a:extLst>
              <a:ext uri="{FF2B5EF4-FFF2-40B4-BE49-F238E27FC236}">
                <a16:creationId xmlns:a16="http://schemas.microsoft.com/office/drawing/2014/main" id="{DF89CD93-CAED-6A0E-5695-BDA7916B1F87}"/>
              </a:ext>
            </a:extLst>
          </p:cNvPr>
          <p:cNvSpPr txBox="1"/>
          <p:nvPr/>
        </p:nvSpPr>
        <p:spPr>
          <a:xfrm>
            <a:off x="899592" y="3147668"/>
            <a:ext cx="6996636" cy="1738938"/>
          </a:xfrm>
          <a:prstGeom prst="rect">
            <a:avLst/>
          </a:prstGeom>
          <a:noFill/>
        </p:spPr>
        <p:txBody>
          <a:bodyPr wrap="square">
            <a:spAutoFit/>
          </a:bodyPr>
          <a:lstStyle/>
          <a:p>
            <a:r>
              <a:rPr kumimoji="1" lang="it-IT" altLang="zh-CN" sz="1400" dirty="0">
                <a:solidFill>
                  <a:srgbClr val="008000"/>
                </a:solidFill>
                <a:latin typeface="Arial" panose="020B0604020202020204" pitchFamily="34" charset="0"/>
                <a:ea typeface="微软雅黑" pitchFamily="34" charset="-122"/>
                <a:cs typeface="Arial" panose="020B0604020202020204" pitchFamily="34" charset="0"/>
              </a:rPr>
              <a:t>E. Di Sipio</a:t>
            </a:r>
            <a:r>
              <a:rPr kumimoji="1" lang="it-IT" sz="1400" baseline="30000" dirty="0">
                <a:solidFill>
                  <a:srgbClr val="008000"/>
                </a:solidFill>
                <a:latin typeface="Arial" panose="020B0604020202020204" pitchFamily="34" charset="0"/>
                <a:ea typeface="微软雅黑" pitchFamily="34" charset="-122"/>
                <a:cs typeface="Arial" panose="020B0604020202020204" pitchFamily="34" charset="0"/>
              </a:rPr>
              <a:t>1</a:t>
            </a:r>
            <a:r>
              <a:rPr kumimoji="1" lang="it-IT" altLang="zh-CN" sz="1400" dirty="0">
                <a:solidFill>
                  <a:srgbClr val="008000"/>
                </a:solidFill>
                <a:latin typeface="Arial" panose="020B0604020202020204" pitchFamily="34" charset="0"/>
                <a:ea typeface="微软雅黑" pitchFamily="34" charset="-122"/>
                <a:cs typeface="Arial" panose="020B0604020202020204" pitchFamily="34" charset="0"/>
              </a:rPr>
              <a:t>, </a:t>
            </a:r>
            <a:r>
              <a:rPr kumimoji="1" lang="it-IT" altLang="zh-CN" sz="1400" b="1" u="sng" dirty="0">
                <a:solidFill>
                  <a:srgbClr val="008000"/>
                </a:solidFill>
                <a:latin typeface="Arial" panose="020B0604020202020204" pitchFamily="34" charset="0"/>
                <a:ea typeface="微软雅黑" pitchFamily="34" charset="-122"/>
                <a:cs typeface="Arial" panose="020B0604020202020204" pitchFamily="34" charset="0"/>
              </a:rPr>
              <a:t>A. Manzella</a:t>
            </a:r>
            <a:r>
              <a:rPr kumimoji="1" lang="it-IT" sz="1400" baseline="30000" dirty="0">
                <a:solidFill>
                  <a:srgbClr val="008000"/>
                </a:solidFill>
                <a:latin typeface="Arial" panose="020B0604020202020204" pitchFamily="34" charset="0"/>
                <a:ea typeface="微软雅黑" pitchFamily="34" charset="-122"/>
                <a:cs typeface="Arial" panose="020B0604020202020204" pitchFamily="34" charset="0"/>
              </a:rPr>
              <a:t>2</a:t>
            </a:r>
            <a:r>
              <a:rPr kumimoji="1" lang="it-IT" altLang="zh-CN" sz="1400" dirty="0">
                <a:solidFill>
                  <a:srgbClr val="008000"/>
                </a:solidFill>
                <a:latin typeface="Arial" panose="020B0604020202020204" pitchFamily="34" charset="0"/>
                <a:ea typeface="微软雅黑" pitchFamily="34" charset="-122"/>
                <a:cs typeface="Arial" panose="020B0604020202020204" pitchFamily="34" charset="0"/>
              </a:rPr>
              <a:t>, </a:t>
            </a:r>
            <a:r>
              <a:rPr kumimoji="1" lang="it-IT" altLang="zh-CN" sz="1400" dirty="0" err="1">
                <a:solidFill>
                  <a:srgbClr val="008000"/>
                </a:solidFill>
                <a:latin typeface="Arial" panose="020B0604020202020204" pitchFamily="34" charset="0"/>
                <a:ea typeface="微软雅黑" pitchFamily="34" charset="-122"/>
                <a:cs typeface="Arial" panose="020B0604020202020204" pitchFamily="34" charset="0"/>
              </a:rPr>
              <a:t>R</a:t>
            </a:r>
            <a:r>
              <a:rPr kumimoji="1" lang="it-IT" altLang="zh-CN" sz="1400" dirty="0">
                <a:solidFill>
                  <a:srgbClr val="008000"/>
                </a:solidFill>
                <a:latin typeface="Arial" panose="020B0604020202020204" pitchFamily="34" charset="0"/>
                <a:ea typeface="微软雅黑" pitchFamily="34" charset="-122"/>
                <a:cs typeface="Arial" panose="020B0604020202020204" pitchFamily="34" charset="0"/>
              </a:rPr>
              <a:t>. Pasquali</a:t>
            </a:r>
            <a:r>
              <a:rPr kumimoji="1" lang="en-GB" sz="1400" baseline="30000" dirty="0">
                <a:solidFill>
                  <a:srgbClr val="008000"/>
                </a:solidFill>
                <a:latin typeface="Arial" panose="020B0604020202020204" pitchFamily="34" charset="0"/>
                <a:ea typeface="微软雅黑" pitchFamily="34" charset="-122"/>
                <a:cs typeface="Arial" panose="020B0604020202020204" pitchFamily="34" charset="0"/>
              </a:rPr>
              <a:t>3</a:t>
            </a:r>
            <a:r>
              <a:rPr kumimoji="1" lang="it-IT" altLang="zh-CN" sz="1400" dirty="0">
                <a:solidFill>
                  <a:srgbClr val="008000"/>
                </a:solidFill>
                <a:latin typeface="Arial" panose="020B0604020202020204" pitchFamily="34" charset="0"/>
                <a:ea typeface="微软雅黑" pitchFamily="34" charset="-122"/>
                <a:cs typeface="Arial" panose="020B0604020202020204" pitchFamily="34" charset="0"/>
              </a:rPr>
              <a:t>, L. Pockéle</a:t>
            </a:r>
            <a:r>
              <a:rPr kumimoji="1" lang="it-IT" sz="1400" baseline="30000" dirty="0">
                <a:solidFill>
                  <a:srgbClr val="008000"/>
                </a:solidFill>
                <a:latin typeface="Arial" panose="020B0604020202020204" pitchFamily="34" charset="0"/>
                <a:ea typeface="微软雅黑" pitchFamily="34" charset="-122"/>
                <a:cs typeface="Arial" panose="020B0604020202020204" pitchFamily="34" charset="0"/>
              </a:rPr>
              <a:t>4</a:t>
            </a:r>
            <a:r>
              <a:rPr kumimoji="1" lang="it-IT" altLang="zh-CN" sz="1400" dirty="0">
                <a:solidFill>
                  <a:srgbClr val="008000"/>
                </a:solidFill>
                <a:latin typeface="Arial" panose="020B0604020202020204" pitchFamily="34" charset="0"/>
                <a:ea typeface="微软雅黑" pitchFamily="34" charset="-122"/>
                <a:cs typeface="Arial" panose="020B0604020202020204" pitchFamily="34" charset="0"/>
              </a:rPr>
              <a:t>, A. </a:t>
            </a:r>
            <a:r>
              <a:rPr kumimoji="1" lang="it-IT" altLang="zh-CN" sz="1400" dirty="0" err="1">
                <a:solidFill>
                  <a:srgbClr val="008000"/>
                </a:solidFill>
                <a:latin typeface="Arial" panose="020B0604020202020204" pitchFamily="34" charset="0"/>
                <a:ea typeface="微软雅黑" pitchFamily="34" charset="-122"/>
                <a:cs typeface="Arial" panose="020B0604020202020204" pitchFamily="34" charset="0"/>
              </a:rPr>
              <a:t>Romanowski</a:t>
            </a:r>
            <a:r>
              <a:rPr kumimoji="1" lang="de-DE" sz="1400" baseline="30000" dirty="0">
                <a:solidFill>
                  <a:srgbClr val="008000"/>
                </a:solidFill>
                <a:latin typeface="Arial" panose="020B0604020202020204" pitchFamily="34" charset="0"/>
                <a:ea typeface="微软雅黑" pitchFamily="34" charset="-122"/>
                <a:cs typeface="Arial" panose="020B0604020202020204" pitchFamily="34" charset="0"/>
              </a:rPr>
              <a:t>5</a:t>
            </a:r>
            <a:r>
              <a:rPr kumimoji="1" lang="it-IT" altLang="zh-CN" sz="1400" dirty="0">
                <a:solidFill>
                  <a:srgbClr val="008000"/>
                </a:solidFill>
                <a:latin typeface="Arial" panose="020B0604020202020204" pitchFamily="34" charset="0"/>
                <a:ea typeface="微软雅黑" pitchFamily="34" charset="-122"/>
                <a:cs typeface="Arial" panose="020B0604020202020204" pitchFamily="34" charset="0"/>
              </a:rPr>
              <a:t>, O. Steinmeier</a:t>
            </a:r>
            <a:r>
              <a:rPr kumimoji="1" lang="de-DE" sz="1400" baseline="30000" dirty="0">
                <a:solidFill>
                  <a:srgbClr val="008000"/>
                </a:solidFill>
                <a:latin typeface="Arial" panose="020B0604020202020204" pitchFamily="34" charset="0"/>
                <a:ea typeface="微软雅黑" pitchFamily="34" charset="-122"/>
                <a:cs typeface="Arial" panose="020B0604020202020204" pitchFamily="34" charset="0"/>
              </a:rPr>
              <a:t>6</a:t>
            </a:r>
            <a:endParaRPr kumimoji="1" lang="it-IT" altLang="zh-CN" sz="1400" dirty="0">
              <a:solidFill>
                <a:srgbClr val="008000"/>
              </a:solidFill>
              <a:latin typeface="Arial" panose="020B0604020202020204" pitchFamily="34" charset="0"/>
              <a:ea typeface="微软雅黑" pitchFamily="34" charset="-122"/>
              <a:cs typeface="Arial" panose="020B0604020202020204" pitchFamily="34" charset="0"/>
            </a:endParaRPr>
          </a:p>
          <a:p>
            <a:pPr>
              <a:spcAft>
                <a:spcPts val="600"/>
              </a:spcAft>
            </a:pPr>
            <a:endParaRPr kumimoji="1" lang="it-IT" sz="900" dirty="0">
              <a:solidFill>
                <a:srgbClr val="008000"/>
              </a:solidFill>
              <a:latin typeface="Arial" panose="020B0604020202020204" pitchFamily="34" charset="0"/>
              <a:ea typeface="微软雅黑" pitchFamily="34" charset="-122"/>
              <a:cs typeface="Arial" panose="020B0604020202020204" pitchFamily="34" charset="0"/>
            </a:endParaRPr>
          </a:p>
          <a:p>
            <a:pPr>
              <a:spcAft>
                <a:spcPts val="600"/>
              </a:spcAft>
            </a:pPr>
            <a:r>
              <a:rPr kumimoji="1" lang="it-IT" sz="900" baseline="30000" dirty="0">
                <a:solidFill>
                  <a:srgbClr val="008000"/>
                </a:solidFill>
                <a:latin typeface="Arial" panose="020B0604020202020204" pitchFamily="34" charset="0"/>
                <a:ea typeface="微软雅黑" pitchFamily="34" charset="-122"/>
                <a:cs typeface="Arial" panose="020B0604020202020204" pitchFamily="34" charset="0"/>
              </a:rPr>
              <a:t>1</a:t>
            </a:r>
            <a:r>
              <a:rPr kumimoji="1" lang="it-IT" sz="900" dirty="0">
                <a:solidFill>
                  <a:srgbClr val="008000"/>
                </a:solidFill>
                <a:latin typeface="Arial" panose="020B0604020202020204" pitchFamily="34" charset="0"/>
                <a:ea typeface="微软雅黑" pitchFamily="34" charset="-122"/>
                <a:cs typeface="Arial" panose="020B0604020202020204" pitchFamily="34" charset="0"/>
              </a:rPr>
              <a:t>Dep. of </a:t>
            </a:r>
            <a:r>
              <a:rPr kumimoji="1" lang="it-IT" sz="900" dirty="0" err="1">
                <a:solidFill>
                  <a:srgbClr val="008000"/>
                </a:solidFill>
                <a:latin typeface="Arial" panose="020B0604020202020204" pitchFamily="34" charset="0"/>
                <a:ea typeface="微软雅黑" pitchFamily="34" charset="-122"/>
                <a:cs typeface="Arial" panose="020B0604020202020204" pitchFamily="34" charset="0"/>
              </a:rPr>
              <a:t>Geosciences</a:t>
            </a:r>
            <a:r>
              <a:rPr kumimoji="1" lang="it-IT" sz="900" dirty="0">
                <a:solidFill>
                  <a:srgbClr val="008000"/>
                </a:solidFill>
                <a:latin typeface="Arial" panose="020B0604020202020204" pitchFamily="34" charset="0"/>
                <a:ea typeface="微软雅黑" pitchFamily="34" charset="-122"/>
                <a:cs typeface="Arial" panose="020B0604020202020204" pitchFamily="34" charset="0"/>
              </a:rPr>
              <a:t>, University of Padova, Via Giovanni </a:t>
            </a:r>
            <a:r>
              <a:rPr kumimoji="1" lang="it-IT" sz="900" dirty="0" err="1">
                <a:solidFill>
                  <a:srgbClr val="008000"/>
                </a:solidFill>
                <a:latin typeface="Arial" panose="020B0604020202020204" pitchFamily="34" charset="0"/>
                <a:ea typeface="微软雅黑" pitchFamily="34" charset="-122"/>
                <a:cs typeface="Arial" panose="020B0604020202020204" pitchFamily="34" charset="0"/>
              </a:rPr>
              <a:t>Gradenigo</a:t>
            </a:r>
            <a:r>
              <a:rPr kumimoji="1" lang="it-IT" sz="900" dirty="0">
                <a:solidFill>
                  <a:srgbClr val="008000"/>
                </a:solidFill>
                <a:latin typeface="Arial" panose="020B0604020202020204" pitchFamily="34" charset="0"/>
                <a:ea typeface="微软雅黑" pitchFamily="34" charset="-122"/>
                <a:cs typeface="Arial" panose="020B0604020202020204" pitchFamily="34" charset="0"/>
              </a:rPr>
              <a:t> 6, 35131 Padova, </a:t>
            </a:r>
            <a:r>
              <a:rPr kumimoji="1" lang="it-IT" sz="900" dirty="0" err="1">
                <a:solidFill>
                  <a:srgbClr val="008000"/>
                </a:solidFill>
                <a:latin typeface="Arial" panose="020B0604020202020204" pitchFamily="34" charset="0"/>
                <a:ea typeface="微软雅黑" pitchFamily="34" charset="-122"/>
                <a:cs typeface="Arial" panose="020B0604020202020204" pitchFamily="34" charset="0"/>
              </a:rPr>
              <a:t>Italy</a:t>
            </a:r>
            <a:endParaRPr kumimoji="1" lang="it-IT" sz="900" dirty="0">
              <a:solidFill>
                <a:srgbClr val="008000"/>
              </a:solidFill>
              <a:latin typeface="Arial" panose="020B0604020202020204" pitchFamily="34" charset="0"/>
              <a:ea typeface="微软雅黑" pitchFamily="34" charset="-122"/>
              <a:cs typeface="Arial" panose="020B0604020202020204" pitchFamily="34" charset="0"/>
            </a:endParaRPr>
          </a:p>
          <a:p>
            <a:pPr>
              <a:spcAft>
                <a:spcPts val="600"/>
              </a:spcAft>
            </a:pPr>
            <a:r>
              <a:rPr kumimoji="1" lang="it-IT" sz="900" baseline="30000" dirty="0">
                <a:solidFill>
                  <a:srgbClr val="008000"/>
                </a:solidFill>
                <a:latin typeface="Arial" panose="020B0604020202020204" pitchFamily="34" charset="0"/>
                <a:ea typeface="微软雅黑" pitchFamily="34" charset="-122"/>
                <a:cs typeface="Arial" panose="020B0604020202020204" pitchFamily="34" charset="0"/>
              </a:rPr>
              <a:t>2</a:t>
            </a:r>
            <a:r>
              <a:rPr kumimoji="1" lang="it-IT" sz="900" dirty="0">
                <a:solidFill>
                  <a:srgbClr val="008000"/>
                </a:solidFill>
                <a:latin typeface="Arial" panose="020B0604020202020204" pitchFamily="34" charset="0"/>
                <a:ea typeface="微软雅黑" pitchFamily="34" charset="-122"/>
                <a:cs typeface="Arial" panose="020B0604020202020204" pitchFamily="34" charset="0"/>
              </a:rPr>
              <a:t>Istituto di Geoscienze e Georisorse, National </a:t>
            </a:r>
            <a:r>
              <a:rPr kumimoji="1" lang="it-IT" sz="900" dirty="0" err="1">
                <a:solidFill>
                  <a:srgbClr val="008000"/>
                </a:solidFill>
                <a:latin typeface="Arial" panose="020B0604020202020204" pitchFamily="34" charset="0"/>
                <a:ea typeface="微软雅黑" pitchFamily="34" charset="-122"/>
                <a:cs typeface="Arial" panose="020B0604020202020204" pitchFamily="34" charset="0"/>
              </a:rPr>
              <a:t>Research</a:t>
            </a:r>
            <a:r>
              <a:rPr kumimoji="1" lang="it-IT" sz="900" dirty="0">
                <a:solidFill>
                  <a:srgbClr val="008000"/>
                </a:solidFill>
                <a:latin typeface="Arial" panose="020B0604020202020204" pitchFamily="34" charset="0"/>
                <a:ea typeface="微软雅黑" pitchFamily="34" charset="-122"/>
                <a:cs typeface="Arial" panose="020B0604020202020204" pitchFamily="34" charset="0"/>
              </a:rPr>
              <a:t> </a:t>
            </a:r>
            <a:r>
              <a:rPr kumimoji="1" lang="it-IT" sz="900" dirty="0" err="1">
                <a:solidFill>
                  <a:srgbClr val="008000"/>
                </a:solidFill>
                <a:latin typeface="Arial" panose="020B0604020202020204" pitchFamily="34" charset="0"/>
                <a:ea typeface="微软雅黑" pitchFamily="34" charset="-122"/>
                <a:cs typeface="Arial" panose="020B0604020202020204" pitchFamily="34" charset="0"/>
              </a:rPr>
              <a:t>Council</a:t>
            </a:r>
            <a:r>
              <a:rPr kumimoji="1" lang="it-IT" sz="900" dirty="0">
                <a:solidFill>
                  <a:srgbClr val="008000"/>
                </a:solidFill>
                <a:latin typeface="Arial" panose="020B0604020202020204" pitchFamily="34" charset="0"/>
                <a:ea typeface="微软雅黑" pitchFamily="34" charset="-122"/>
                <a:cs typeface="Arial" panose="020B0604020202020204" pitchFamily="34" charset="0"/>
              </a:rPr>
              <a:t> (CNR), Area CNR, Via G. Moruzzi 1 56124 - Pisa, </a:t>
            </a:r>
            <a:r>
              <a:rPr kumimoji="1" lang="it-IT" sz="900" dirty="0" err="1">
                <a:solidFill>
                  <a:srgbClr val="008000"/>
                </a:solidFill>
                <a:latin typeface="Arial" panose="020B0604020202020204" pitchFamily="34" charset="0"/>
                <a:ea typeface="微软雅黑" pitchFamily="34" charset="-122"/>
                <a:cs typeface="Arial" panose="020B0604020202020204" pitchFamily="34" charset="0"/>
              </a:rPr>
              <a:t>Italy</a:t>
            </a:r>
            <a:endParaRPr kumimoji="1" lang="it-IT" sz="900" dirty="0">
              <a:solidFill>
                <a:srgbClr val="008000"/>
              </a:solidFill>
              <a:latin typeface="Arial" panose="020B0604020202020204" pitchFamily="34" charset="0"/>
              <a:ea typeface="微软雅黑" pitchFamily="34" charset="-122"/>
              <a:cs typeface="Arial" panose="020B0604020202020204" pitchFamily="34" charset="0"/>
            </a:endParaRPr>
          </a:p>
          <a:p>
            <a:pPr>
              <a:spcAft>
                <a:spcPts val="600"/>
              </a:spcAft>
            </a:pPr>
            <a:r>
              <a:rPr kumimoji="1" lang="en-GB" sz="900" baseline="30000" dirty="0">
                <a:solidFill>
                  <a:srgbClr val="008000"/>
                </a:solidFill>
                <a:latin typeface="Arial" panose="020B0604020202020204" pitchFamily="34" charset="0"/>
                <a:ea typeface="微软雅黑" pitchFamily="34" charset="-122"/>
                <a:cs typeface="Arial" panose="020B0604020202020204" pitchFamily="34" charset="0"/>
              </a:rPr>
              <a:t>3</a:t>
            </a:r>
            <a:r>
              <a:rPr kumimoji="1" lang="en-GB" sz="900" dirty="0">
                <a:solidFill>
                  <a:srgbClr val="008000"/>
                </a:solidFill>
                <a:latin typeface="Arial" panose="020B0604020202020204" pitchFamily="34" charset="0"/>
                <a:ea typeface="微软雅黑" pitchFamily="34" charset="-122"/>
                <a:cs typeface="Arial" panose="020B0604020202020204" pitchFamily="34" charset="0"/>
              </a:rPr>
              <a:t>TERRA GEOSERV LIMITED, Unit 6 Block B Southern Cross Business Park </a:t>
            </a:r>
            <a:r>
              <a:rPr kumimoji="1" lang="en-GB" sz="900" dirty="0" err="1">
                <a:solidFill>
                  <a:srgbClr val="008000"/>
                </a:solidFill>
                <a:latin typeface="Arial" panose="020B0604020202020204" pitchFamily="34" charset="0"/>
                <a:ea typeface="微软雅黑" pitchFamily="34" charset="-122"/>
                <a:cs typeface="Arial" panose="020B0604020202020204" pitchFamily="34" charset="0"/>
              </a:rPr>
              <a:t>Boghal</a:t>
            </a:r>
            <a:r>
              <a:rPr kumimoji="1" lang="en-GB" sz="900" dirty="0">
                <a:solidFill>
                  <a:srgbClr val="008000"/>
                </a:solidFill>
                <a:latin typeface="Arial" panose="020B0604020202020204" pitchFamily="34" charset="0"/>
                <a:ea typeface="微软雅黑" pitchFamily="34" charset="-122"/>
                <a:cs typeface="Arial" panose="020B0604020202020204" pitchFamily="34" charset="0"/>
              </a:rPr>
              <a:t>, Bray, Ireland</a:t>
            </a:r>
            <a:endParaRPr kumimoji="1" lang="it-IT" sz="900" dirty="0">
              <a:solidFill>
                <a:srgbClr val="008000"/>
              </a:solidFill>
              <a:latin typeface="Arial" panose="020B0604020202020204" pitchFamily="34" charset="0"/>
              <a:ea typeface="微软雅黑" pitchFamily="34" charset="-122"/>
              <a:cs typeface="Arial" panose="020B0604020202020204" pitchFamily="34" charset="0"/>
            </a:endParaRPr>
          </a:p>
          <a:p>
            <a:pPr>
              <a:spcAft>
                <a:spcPts val="600"/>
              </a:spcAft>
            </a:pPr>
            <a:r>
              <a:rPr kumimoji="1" lang="it-IT" sz="900" baseline="30000" dirty="0">
                <a:solidFill>
                  <a:srgbClr val="008000"/>
                </a:solidFill>
                <a:latin typeface="Arial" panose="020B0604020202020204" pitchFamily="34" charset="0"/>
                <a:ea typeface="微软雅黑" pitchFamily="34" charset="-122"/>
                <a:cs typeface="Arial" panose="020B0604020202020204" pitchFamily="34" charset="0"/>
              </a:rPr>
              <a:t>4</a:t>
            </a:r>
            <a:r>
              <a:rPr kumimoji="1" lang="it-IT" sz="900" dirty="0">
                <a:solidFill>
                  <a:srgbClr val="008000"/>
                </a:solidFill>
                <a:latin typeface="Arial" panose="020B0604020202020204" pitchFamily="34" charset="0"/>
                <a:ea typeface="微软雅黑" pitchFamily="34" charset="-122"/>
                <a:cs typeface="Arial" panose="020B0604020202020204" pitchFamily="34" charset="0"/>
              </a:rPr>
              <a:t>R.E.D. SRL, Viale dell'Industria 58E, 35129 Padova, </a:t>
            </a:r>
            <a:r>
              <a:rPr kumimoji="1" lang="it-IT" sz="900" dirty="0" err="1">
                <a:solidFill>
                  <a:srgbClr val="008000"/>
                </a:solidFill>
                <a:latin typeface="Arial" panose="020B0604020202020204" pitchFamily="34" charset="0"/>
                <a:ea typeface="微软雅黑" pitchFamily="34" charset="-122"/>
                <a:cs typeface="Arial" panose="020B0604020202020204" pitchFamily="34" charset="0"/>
              </a:rPr>
              <a:t>Italy</a:t>
            </a:r>
            <a:endParaRPr kumimoji="1" lang="it-IT" sz="900" dirty="0">
              <a:solidFill>
                <a:srgbClr val="008000"/>
              </a:solidFill>
              <a:latin typeface="Arial" panose="020B0604020202020204" pitchFamily="34" charset="0"/>
              <a:ea typeface="微软雅黑" pitchFamily="34" charset="-122"/>
              <a:cs typeface="Arial" panose="020B0604020202020204" pitchFamily="34" charset="0"/>
            </a:endParaRPr>
          </a:p>
          <a:p>
            <a:pPr>
              <a:spcAft>
                <a:spcPts val="600"/>
              </a:spcAft>
            </a:pPr>
            <a:r>
              <a:rPr kumimoji="1" lang="de-DE" sz="900" baseline="30000" dirty="0">
                <a:solidFill>
                  <a:srgbClr val="008000"/>
                </a:solidFill>
                <a:latin typeface="Arial" panose="020B0604020202020204" pitchFamily="34" charset="0"/>
                <a:ea typeface="微软雅黑" pitchFamily="34" charset="-122"/>
                <a:cs typeface="Arial" panose="020B0604020202020204" pitchFamily="34" charset="0"/>
              </a:rPr>
              <a:t>5</a:t>
            </a:r>
            <a:r>
              <a:rPr kumimoji="1" lang="de-DE" sz="900" dirty="0">
                <a:solidFill>
                  <a:srgbClr val="008000"/>
                </a:solidFill>
                <a:latin typeface="Arial" panose="020B0604020202020204" pitchFamily="34" charset="0"/>
                <a:ea typeface="微软雅黑" pitchFamily="34" charset="-122"/>
                <a:cs typeface="Arial" panose="020B0604020202020204" pitchFamily="34" charset="0"/>
              </a:rPr>
              <a:t>PREVENT GMBH, </a:t>
            </a:r>
            <a:r>
              <a:rPr kumimoji="1" lang="de-DE" sz="900" dirty="0" err="1">
                <a:solidFill>
                  <a:srgbClr val="008000"/>
                </a:solidFill>
                <a:latin typeface="Arial" panose="020B0604020202020204" pitchFamily="34" charset="0"/>
                <a:ea typeface="微软雅黑" pitchFamily="34" charset="-122"/>
                <a:cs typeface="Arial" panose="020B0604020202020204" pitchFamily="34" charset="0"/>
              </a:rPr>
              <a:t>Fitzplei</a:t>
            </a:r>
            <a:r>
              <a:rPr kumimoji="1" lang="de-DE" sz="900" dirty="0">
                <a:solidFill>
                  <a:srgbClr val="008000"/>
                </a:solidFill>
                <a:latin typeface="Arial" panose="020B0604020202020204" pitchFamily="34" charset="0"/>
                <a:ea typeface="微软雅黑" pitchFamily="34" charset="-122"/>
                <a:cs typeface="Arial" panose="020B0604020202020204" pitchFamily="34" charset="0"/>
              </a:rPr>
              <a:t> 4, 41748 Viersen, Germany</a:t>
            </a:r>
            <a:endParaRPr kumimoji="1" lang="it-IT" sz="900" dirty="0">
              <a:solidFill>
                <a:srgbClr val="008000"/>
              </a:solidFill>
              <a:latin typeface="Arial" panose="020B0604020202020204" pitchFamily="34" charset="0"/>
              <a:ea typeface="微软雅黑" pitchFamily="34" charset="-122"/>
              <a:cs typeface="Arial" panose="020B0604020202020204" pitchFamily="34" charset="0"/>
            </a:endParaRPr>
          </a:p>
          <a:p>
            <a:pPr>
              <a:spcAft>
                <a:spcPts val="600"/>
              </a:spcAft>
            </a:pPr>
            <a:r>
              <a:rPr kumimoji="1" lang="de-DE" sz="900" baseline="30000" dirty="0">
                <a:solidFill>
                  <a:srgbClr val="008000"/>
                </a:solidFill>
                <a:latin typeface="Arial" panose="020B0604020202020204" pitchFamily="34" charset="0"/>
                <a:ea typeface="微软雅黑" pitchFamily="34" charset="-122"/>
                <a:cs typeface="Arial" panose="020B0604020202020204" pitchFamily="34" charset="0"/>
              </a:rPr>
              <a:t>6</a:t>
            </a:r>
            <a:r>
              <a:rPr kumimoji="1" lang="de-DE" sz="900" dirty="0">
                <a:solidFill>
                  <a:srgbClr val="008000"/>
                </a:solidFill>
                <a:latin typeface="Arial" panose="020B0604020202020204" pitchFamily="34" charset="0"/>
                <a:ea typeface="微软雅黑" pitchFamily="34" charset="-122"/>
                <a:cs typeface="Arial" panose="020B0604020202020204" pitchFamily="34" charset="0"/>
              </a:rPr>
              <a:t>Fraunhofer IAPT, Am Schleusengraben 14, 21029 Hamburg, Germany</a:t>
            </a:r>
            <a:r>
              <a:rPr kumimoji="1" lang="it-IT" altLang="zh-CN" sz="900" dirty="0">
                <a:solidFill>
                  <a:srgbClr val="008000"/>
                </a:solidFill>
                <a:latin typeface="Arial" panose="020B0604020202020204" pitchFamily="34" charset="0"/>
                <a:ea typeface="微软雅黑" pitchFamily="34" charset="-122"/>
                <a:cs typeface="Arial" panose="020B0604020202020204" pitchFamily="34" charset="0"/>
              </a:rPr>
              <a:t> </a:t>
            </a:r>
          </a:p>
        </p:txBody>
      </p:sp>
      <p:sp>
        <p:nvSpPr>
          <p:cNvPr id="11" name="CasellaDiTesto 10">
            <a:extLst>
              <a:ext uri="{FF2B5EF4-FFF2-40B4-BE49-F238E27FC236}">
                <a16:creationId xmlns:a16="http://schemas.microsoft.com/office/drawing/2014/main" id="{636BAA03-DDDD-D1B1-5900-87721D54D962}"/>
              </a:ext>
            </a:extLst>
          </p:cNvPr>
          <p:cNvSpPr txBox="1"/>
          <p:nvPr/>
        </p:nvSpPr>
        <p:spPr>
          <a:xfrm>
            <a:off x="7484425" y="4725811"/>
            <a:ext cx="1503783" cy="307777"/>
          </a:xfrm>
          <a:prstGeom prst="rect">
            <a:avLst/>
          </a:prstGeom>
          <a:noFill/>
        </p:spPr>
        <p:txBody>
          <a:bodyPr wrap="square">
            <a:spAutoFit/>
          </a:bodyPr>
          <a:lstStyle/>
          <a:p>
            <a:r>
              <a:rPr kumimoji="1" lang="it-IT" altLang="zh-CN" sz="1400" dirty="0" err="1">
                <a:solidFill>
                  <a:schemeClr val="bg1"/>
                </a:solidFill>
                <a:latin typeface="Arial" panose="020B0604020202020204" pitchFamily="34" charset="0"/>
                <a:ea typeface="微软雅黑" pitchFamily="34" charset="-122"/>
                <a:cs typeface="Arial" panose="020B0604020202020204" pitchFamily="34" charset="0"/>
              </a:rPr>
              <a:t>info@deepu.eu</a:t>
            </a:r>
            <a:endParaRPr kumimoji="1" lang="it-IT" altLang="zh-CN" sz="1400" dirty="0">
              <a:solidFill>
                <a:schemeClr val="bg1"/>
              </a:solidFill>
              <a:latin typeface="Arial" panose="020B0604020202020204" pitchFamily="34" charset="0"/>
              <a:ea typeface="微软雅黑" pitchFamily="34" charset="-122"/>
              <a:cs typeface="Arial" panose="020B0604020202020204" pitchFamily="34" charset="0"/>
            </a:endParaRPr>
          </a:p>
        </p:txBody>
      </p:sp>
      <p:pic>
        <p:nvPicPr>
          <p:cNvPr id="13" name="Elemento grafico 12" descr="Busta con riempimento a tinta unita">
            <a:extLst>
              <a:ext uri="{FF2B5EF4-FFF2-40B4-BE49-F238E27FC236}">
                <a16:creationId xmlns:a16="http://schemas.microsoft.com/office/drawing/2014/main" id="{5B9EFCE2-522D-46F3-B154-1F1233E4603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97755" y="4686364"/>
            <a:ext cx="386670" cy="386670"/>
          </a:xfrm>
          <a:prstGeom prst="rect">
            <a:avLst/>
          </a:prstGeom>
        </p:spPr>
      </p:pic>
    </p:spTree>
    <p:extLst>
      <p:ext uri="{BB962C8B-B14F-4D97-AF65-F5344CB8AC3E}">
        <p14:creationId xmlns:p14="http://schemas.microsoft.com/office/powerpoint/2010/main" val="147956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359532" y="915566"/>
            <a:ext cx="8424936" cy="3888432"/>
          </a:xfrm>
          <a:prstGeom prst="roundRect">
            <a:avLst>
              <a:gd name="adj" fmla="val 6070"/>
            </a:avLst>
          </a:prstGeom>
          <a:solidFill>
            <a:srgbClr val="FFFFFF">
              <a:alpha val="40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a:extLst>
              <a:ext uri="{FF2B5EF4-FFF2-40B4-BE49-F238E27FC236}">
                <a16:creationId xmlns:a16="http://schemas.microsoft.com/office/drawing/2014/main" id="{A147BABE-E42B-2448-8E5D-BDD630BDBB4C}"/>
              </a:ext>
            </a:extLst>
          </p:cNvPr>
          <p:cNvSpPr txBox="1"/>
          <p:nvPr/>
        </p:nvSpPr>
        <p:spPr>
          <a:xfrm>
            <a:off x="539552" y="1203598"/>
            <a:ext cx="2194896" cy="52322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zh-CN" sz="2800" b="1" dirty="0">
                <a:solidFill>
                  <a:srgbClr val="006600"/>
                </a:solidFill>
                <a:latin typeface="Arial" panose="020B0604020202020204" pitchFamily="34" charset="0"/>
                <a:ea typeface="微软雅黑" pitchFamily="34" charset="-122"/>
                <a:cs typeface="Arial" panose="020B0604020202020204" pitchFamily="34" charset="0"/>
              </a:rPr>
              <a:t>CONTENTS</a:t>
            </a:r>
            <a:endParaRPr kumimoji="1" lang="zh-CN" altLang="en-US" sz="2800" b="1" dirty="0">
              <a:solidFill>
                <a:srgbClr val="006600"/>
              </a:solidFill>
              <a:latin typeface="Arial" panose="020B0604020202020204" pitchFamily="34" charset="0"/>
              <a:ea typeface="微软雅黑" pitchFamily="34" charset="-122"/>
              <a:cs typeface="Arial" panose="020B0604020202020204" pitchFamily="34" charset="0"/>
            </a:endParaRPr>
          </a:p>
        </p:txBody>
      </p:sp>
      <p:cxnSp>
        <p:nvCxnSpPr>
          <p:cNvPr id="11" name="直接连接符 10"/>
          <p:cNvCxnSpPr/>
          <p:nvPr/>
        </p:nvCxnSpPr>
        <p:spPr>
          <a:xfrm>
            <a:off x="611560" y="1923678"/>
            <a:ext cx="7920880" cy="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755576" y="2355726"/>
            <a:ext cx="576064" cy="5760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微软雅黑" pitchFamily="34" charset="-122"/>
                <a:cs typeface="Arial" panose="020B0604020202020204" pitchFamily="34" charset="0"/>
              </a:rPr>
              <a:t>01</a:t>
            </a:r>
            <a:endParaRPr lang="zh-CN" altLang="en-US" sz="2000" b="1" dirty="0">
              <a:latin typeface="Arial" panose="020B0604020202020204" pitchFamily="34" charset="0"/>
              <a:ea typeface="微软雅黑" pitchFamily="34" charset="-122"/>
              <a:cs typeface="Arial" panose="020B0604020202020204" pitchFamily="34" charset="0"/>
            </a:endParaRPr>
          </a:p>
        </p:txBody>
      </p:sp>
      <p:sp>
        <p:nvSpPr>
          <p:cNvPr id="18" name="矩形 17"/>
          <p:cNvSpPr/>
          <p:nvPr/>
        </p:nvSpPr>
        <p:spPr>
          <a:xfrm>
            <a:off x="755576" y="3507854"/>
            <a:ext cx="576064" cy="5760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微软雅黑" pitchFamily="34" charset="-122"/>
                <a:cs typeface="Arial" panose="020B0604020202020204" pitchFamily="34" charset="0"/>
              </a:rPr>
              <a:t>02</a:t>
            </a:r>
            <a:endParaRPr lang="zh-CN" altLang="en-US" sz="2000" b="1" dirty="0">
              <a:latin typeface="Arial" panose="020B0604020202020204" pitchFamily="34" charset="0"/>
              <a:ea typeface="微软雅黑" pitchFamily="34" charset="-122"/>
              <a:cs typeface="Arial" panose="020B0604020202020204" pitchFamily="34" charset="0"/>
            </a:endParaRPr>
          </a:p>
        </p:txBody>
      </p:sp>
      <p:sp>
        <p:nvSpPr>
          <p:cNvPr id="19" name="矩形 18"/>
          <p:cNvSpPr/>
          <p:nvPr/>
        </p:nvSpPr>
        <p:spPr>
          <a:xfrm>
            <a:off x="4788024" y="2355726"/>
            <a:ext cx="576064" cy="5760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微软雅黑" pitchFamily="34" charset="-122"/>
                <a:cs typeface="Arial" panose="020B0604020202020204" pitchFamily="34" charset="0"/>
              </a:rPr>
              <a:t>03</a:t>
            </a:r>
            <a:endParaRPr lang="zh-CN" altLang="en-US" sz="2000" b="1" dirty="0">
              <a:latin typeface="Arial" panose="020B0604020202020204" pitchFamily="34" charset="0"/>
              <a:ea typeface="微软雅黑" pitchFamily="34" charset="-122"/>
              <a:cs typeface="Arial" panose="020B0604020202020204" pitchFamily="34" charset="0"/>
            </a:endParaRPr>
          </a:p>
        </p:txBody>
      </p:sp>
      <p:sp>
        <p:nvSpPr>
          <p:cNvPr id="20" name="矩形 19"/>
          <p:cNvSpPr/>
          <p:nvPr/>
        </p:nvSpPr>
        <p:spPr>
          <a:xfrm>
            <a:off x="4788024" y="3507854"/>
            <a:ext cx="576064" cy="57606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Arial" panose="020B0604020202020204" pitchFamily="34" charset="0"/>
                <a:ea typeface="微软雅黑" pitchFamily="34" charset="-122"/>
                <a:cs typeface="Arial" panose="020B0604020202020204" pitchFamily="34" charset="0"/>
              </a:rPr>
              <a:t>04</a:t>
            </a:r>
            <a:endParaRPr lang="zh-CN" altLang="en-US" sz="2000" b="1" dirty="0">
              <a:latin typeface="Arial" panose="020B0604020202020204" pitchFamily="34" charset="0"/>
              <a:ea typeface="微软雅黑" pitchFamily="34" charset="-122"/>
              <a:cs typeface="Arial" panose="020B0604020202020204" pitchFamily="34" charset="0"/>
            </a:endParaRPr>
          </a:p>
        </p:txBody>
      </p:sp>
      <p:sp>
        <p:nvSpPr>
          <p:cNvPr id="21" name="TextBox 20"/>
          <p:cNvSpPr txBox="1"/>
          <p:nvPr/>
        </p:nvSpPr>
        <p:spPr>
          <a:xfrm>
            <a:off x="1331640" y="2499742"/>
            <a:ext cx="2018501" cy="230832"/>
          </a:xfrm>
          <a:prstGeom prst="rect">
            <a:avLst/>
          </a:prstGeom>
          <a:noFill/>
        </p:spPr>
        <p:txBody>
          <a:bodyPr wrap="none" rtlCol="0">
            <a:spAutoFit/>
          </a:bodyPr>
          <a:lstStyle/>
          <a:p>
            <a:r>
              <a:rPr lang="it-IT" altLang="zh-CN" sz="900" b="1" kern="1000" dirty="0">
                <a:solidFill>
                  <a:srgbClr val="006600"/>
                </a:solidFill>
                <a:latin typeface="Arial" panose="020B0604020202020204" pitchFamily="34" charset="0"/>
                <a:ea typeface="微软雅黑" pitchFamily="34" charset="-122"/>
                <a:cs typeface="Arial" panose="020B0604020202020204" pitchFamily="34" charset="0"/>
              </a:rPr>
              <a:t>THE </a:t>
            </a:r>
            <a:r>
              <a:rPr lang="it-IT" altLang="zh-CN" sz="900" b="1" kern="1000" dirty="0" err="1">
                <a:solidFill>
                  <a:srgbClr val="006600"/>
                </a:solidFill>
                <a:latin typeface="Arial" panose="020B0604020202020204" pitchFamily="34" charset="0"/>
                <a:ea typeface="微软雅黑" pitchFamily="34" charset="-122"/>
                <a:cs typeface="Arial" panose="020B0604020202020204" pitchFamily="34" charset="0"/>
              </a:rPr>
              <a:t>DeepU</a:t>
            </a:r>
            <a:r>
              <a:rPr lang="it-IT" altLang="zh-CN" sz="900" b="1" kern="1000" dirty="0">
                <a:solidFill>
                  <a:srgbClr val="006600"/>
                </a:solidFill>
                <a:latin typeface="Arial" panose="020B0604020202020204" pitchFamily="34" charset="0"/>
                <a:ea typeface="微软雅黑" pitchFamily="34" charset="-122"/>
                <a:cs typeface="Arial" panose="020B0604020202020204" pitchFamily="34" charset="0"/>
              </a:rPr>
              <a:t> PROJECT CONCEPT </a:t>
            </a:r>
            <a:endParaRPr lang="en" altLang="zh-CN" sz="9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sp>
        <p:nvSpPr>
          <p:cNvPr id="23" name="TextBox 22"/>
          <p:cNvSpPr txBox="1"/>
          <p:nvPr/>
        </p:nvSpPr>
        <p:spPr>
          <a:xfrm>
            <a:off x="1331640" y="3645659"/>
            <a:ext cx="2153154" cy="230832"/>
          </a:xfrm>
          <a:prstGeom prst="rect">
            <a:avLst/>
          </a:prstGeom>
          <a:noFill/>
        </p:spPr>
        <p:txBody>
          <a:bodyPr wrap="none" rtlCol="0">
            <a:spAutoFit/>
          </a:bodyPr>
          <a:lstStyle/>
          <a:p>
            <a:r>
              <a:rPr lang="it-IT" altLang="zh-CN" sz="900" b="1" kern="1000" dirty="0">
                <a:solidFill>
                  <a:srgbClr val="006600"/>
                </a:solidFill>
                <a:latin typeface="Arial" panose="020B0604020202020204" pitchFamily="34" charset="0"/>
                <a:ea typeface="微软雅黑" pitchFamily="34" charset="-122"/>
                <a:cs typeface="Arial" panose="020B0604020202020204" pitchFamily="34" charset="0"/>
              </a:rPr>
              <a:t>THE </a:t>
            </a:r>
            <a:r>
              <a:rPr lang="it-IT" altLang="zh-CN" sz="900" b="1" kern="1000" dirty="0" err="1">
                <a:solidFill>
                  <a:srgbClr val="006600"/>
                </a:solidFill>
                <a:latin typeface="Arial" panose="020B0604020202020204" pitchFamily="34" charset="0"/>
                <a:ea typeface="微软雅黑" pitchFamily="34" charset="-122"/>
                <a:cs typeface="Arial" panose="020B0604020202020204" pitchFamily="34" charset="0"/>
              </a:rPr>
              <a:t>DeepU</a:t>
            </a:r>
            <a:r>
              <a:rPr lang="it-IT" altLang="zh-CN" sz="900" b="1" kern="1000" dirty="0">
                <a:solidFill>
                  <a:srgbClr val="006600"/>
                </a:solidFill>
                <a:latin typeface="Arial" panose="020B0604020202020204" pitchFamily="34" charset="0"/>
                <a:ea typeface="微软雅黑" pitchFamily="34" charset="-122"/>
                <a:cs typeface="Arial" panose="020B0604020202020204" pitchFamily="34" charset="0"/>
              </a:rPr>
              <a:t> PROJECT OBJECTIVES</a:t>
            </a:r>
            <a:endParaRPr lang="en" altLang="zh-CN" sz="9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sp>
        <p:nvSpPr>
          <p:cNvPr id="25" name="TextBox 24"/>
          <p:cNvSpPr txBox="1"/>
          <p:nvPr/>
        </p:nvSpPr>
        <p:spPr>
          <a:xfrm>
            <a:off x="5364088" y="2499742"/>
            <a:ext cx="1402948" cy="230832"/>
          </a:xfrm>
          <a:prstGeom prst="rect">
            <a:avLst/>
          </a:prstGeom>
          <a:noFill/>
        </p:spPr>
        <p:txBody>
          <a:bodyPr wrap="none" rtlCol="0">
            <a:spAutoFit/>
          </a:bodyPr>
          <a:lstStyle/>
          <a:p>
            <a:r>
              <a:rPr lang="it-IT" altLang="zh-CN" sz="900" b="1" kern="1000" dirty="0">
                <a:solidFill>
                  <a:srgbClr val="006600"/>
                </a:solidFill>
                <a:latin typeface="Arial" panose="020B0604020202020204" pitchFamily="34" charset="0"/>
                <a:ea typeface="微软雅黑" pitchFamily="34" charset="-122"/>
                <a:cs typeface="Arial" panose="020B0604020202020204" pitchFamily="34" charset="0"/>
              </a:rPr>
              <a:t>LABORATORY TESTS</a:t>
            </a:r>
            <a:endParaRPr lang="en" altLang="zh-CN" sz="9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sp>
        <p:nvSpPr>
          <p:cNvPr id="27" name="TextBox 26"/>
          <p:cNvSpPr txBox="1"/>
          <p:nvPr/>
        </p:nvSpPr>
        <p:spPr>
          <a:xfrm>
            <a:off x="5364088" y="3645659"/>
            <a:ext cx="2952328" cy="369332"/>
          </a:xfrm>
          <a:prstGeom prst="rect">
            <a:avLst/>
          </a:prstGeom>
          <a:noFill/>
        </p:spPr>
        <p:txBody>
          <a:bodyPr wrap="square" rtlCol="0">
            <a:spAutoFit/>
          </a:bodyPr>
          <a:lstStyle/>
          <a:p>
            <a:r>
              <a:rPr lang="it-IT" altLang="zh-CN" sz="900" b="1" kern="1000" dirty="0">
                <a:solidFill>
                  <a:srgbClr val="006600"/>
                </a:solidFill>
                <a:latin typeface="Arial" panose="020B0604020202020204" pitchFamily="34" charset="0"/>
                <a:ea typeface="微软雅黑" pitchFamily="34" charset="-122"/>
                <a:cs typeface="Arial" panose="020B0604020202020204" pitchFamily="34" charset="0"/>
              </a:rPr>
              <a:t>MARKET ANALYSIS FOR A SUSTAINABLE DEPLOYMENT</a:t>
            </a:r>
            <a:endParaRPr lang="en" altLang="zh-CN" sz="9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spTree>
    <p:extLst>
      <p:ext uri="{BB962C8B-B14F-4D97-AF65-F5344CB8AC3E}">
        <p14:creationId xmlns:p14="http://schemas.microsoft.com/office/powerpoint/2010/main" val="344264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851670"/>
            <a:ext cx="9143999" cy="584775"/>
          </a:xfrm>
          <a:prstGeom prst="rect">
            <a:avLst/>
          </a:prstGeom>
          <a:noFill/>
        </p:spPr>
        <p:txBody>
          <a:bodyPr wrap="square" rtlCol="0">
            <a:spAutoFit/>
          </a:bodyPr>
          <a:lstStyle/>
          <a:p>
            <a:pPr algn="ctr"/>
            <a:r>
              <a:rPr lang="it-IT" altLang="zh-CN" sz="3200" b="1" kern="1000" dirty="0">
                <a:solidFill>
                  <a:srgbClr val="006600"/>
                </a:solidFill>
                <a:latin typeface="Arial" panose="020B0604020202020204" pitchFamily="34" charset="0"/>
                <a:ea typeface="微软雅黑" pitchFamily="34" charset="-122"/>
                <a:cs typeface="Arial" panose="020B0604020202020204" pitchFamily="34" charset="0"/>
              </a:rPr>
              <a:t>THE </a:t>
            </a:r>
            <a:r>
              <a:rPr lang="it-IT" altLang="zh-CN" sz="3200" b="1" kern="1000" dirty="0" err="1">
                <a:solidFill>
                  <a:srgbClr val="006600"/>
                </a:solidFill>
                <a:latin typeface="Arial" panose="020B0604020202020204" pitchFamily="34" charset="0"/>
                <a:ea typeface="微软雅黑" pitchFamily="34" charset="-122"/>
                <a:cs typeface="Arial" panose="020B0604020202020204" pitchFamily="34" charset="0"/>
              </a:rPr>
              <a:t>DeepU</a:t>
            </a:r>
            <a:r>
              <a:rPr lang="it-IT" altLang="zh-CN" sz="3200" b="1" kern="1000" dirty="0">
                <a:solidFill>
                  <a:srgbClr val="006600"/>
                </a:solidFill>
                <a:latin typeface="Arial" panose="020B0604020202020204" pitchFamily="34" charset="0"/>
                <a:ea typeface="微软雅黑" pitchFamily="34" charset="-122"/>
                <a:cs typeface="Arial" panose="020B0604020202020204" pitchFamily="34" charset="0"/>
              </a:rPr>
              <a:t> PROJECT CONCEPT </a:t>
            </a:r>
          </a:p>
        </p:txBody>
      </p:sp>
      <p:sp>
        <p:nvSpPr>
          <p:cNvPr id="11" name="TextBox 10"/>
          <p:cNvSpPr txBox="1"/>
          <p:nvPr/>
        </p:nvSpPr>
        <p:spPr>
          <a:xfrm>
            <a:off x="0" y="1347614"/>
            <a:ext cx="9144000" cy="400110"/>
          </a:xfrm>
          <a:prstGeom prst="rect">
            <a:avLst/>
          </a:prstGeom>
          <a:noFill/>
        </p:spPr>
        <p:txBody>
          <a:bodyPr wrap="square" rtlCol="0">
            <a:spAutoFit/>
          </a:bodyPr>
          <a:lstStyle/>
          <a:p>
            <a:pPr algn="ctr"/>
            <a:r>
              <a:rPr lang="en-US" altLang="zh-CN" sz="2000" b="1" dirty="0">
                <a:solidFill>
                  <a:srgbClr val="006600"/>
                </a:solidFill>
                <a:latin typeface="Arial" panose="020B0604020202020204" pitchFamily="34" charset="0"/>
                <a:ea typeface="思源宋体 CN Heavy" pitchFamily="18" charset="-122"/>
                <a:cs typeface="Arial" panose="020B0604020202020204" pitchFamily="34" charset="0"/>
              </a:rPr>
              <a:t>PART 01</a:t>
            </a:r>
            <a:endParaRPr lang="zh-CN" altLang="en-US" sz="2000" b="1" dirty="0">
              <a:solidFill>
                <a:srgbClr val="006600"/>
              </a:solidFill>
              <a:latin typeface="Arial" panose="020B0604020202020204" pitchFamily="34" charset="0"/>
              <a:ea typeface="思源宋体 CN Heavy" pitchFamily="18" charset="-122"/>
              <a:cs typeface="Arial" panose="020B0604020202020204" pitchFamily="34" charset="0"/>
            </a:endParaRPr>
          </a:p>
        </p:txBody>
      </p:sp>
    </p:spTree>
    <p:extLst>
      <p:ext uri="{BB962C8B-B14F-4D97-AF65-F5344CB8AC3E}">
        <p14:creationId xmlns:p14="http://schemas.microsoft.com/office/powerpoint/2010/main" val="49263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4">
            <a:extLst>
              <a:ext uri="{FF2B5EF4-FFF2-40B4-BE49-F238E27FC236}">
                <a16:creationId xmlns:a16="http://schemas.microsoft.com/office/drawing/2014/main" id="{25998EEE-F9F5-66FE-539D-BAA5E90AEB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89" t="13491" r="17754" b="53088"/>
          <a:stretch/>
        </p:blipFill>
        <p:spPr>
          <a:xfrm>
            <a:off x="3490703" y="1522826"/>
            <a:ext cx="5047928" cy="3143048"/>
          </a:xfrm>
          <a:prstGeom prst="rect">
            <a:avLst/>
          </a:prstGeom>
        </p:spPr>
      </p:pic>
      <p:sp>
        <p:nvSpPr>
          <p:cNvPr id="4" name="CasellaDiTesto 3">
            <a:extLst>
              <a:ext uri="{FF2B5EF4-FFF2-40B4-BE49-F238E27FC236}">
                <a16:creationId xmlns:a16="http://schemas.microsoft.com/office/drawing/2014/main" id="{7F12C1CB-9E68-D200-102E-A5DEB6BB3D86}"/>
              </a:ext>
            </a:extLst>
          </p:cNvPr>
          <p:cNvSpPr txBox="1"/>
          <p:nvPr/>
        </p:nvSpPr>
        <p:spPr>
          <a:xfrm>
            <a:off x="683568" y="2787774"/>
            <a:ext cx="3335071" cy="152349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Geothermal</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energy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accessible</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anywhere</a:t>
            </a:r>
            <a:endPar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a:p>
            <a:pPr marL="285750" indent="-285750">
              <a:lnSpc>
                <a:spcPct val="150000"/>
              </a:lnSpc>
              <a:buFont typeface="Arial" panose="020B0604020202020204" pitchFamily="34" charset="0"/>
              <a:buChar char="•"/>
            </a:pP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Extract</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energy from deep (&gt;4 km) U-</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shaped</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closed</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-loop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geothermal</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heat</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exchangers</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(HE)</a:t>
            </a:r>
          </a:p>
          <a:p>
            <a:pPr marL="285750" indent="-285750">
              <a:lnSpc>
                <a:spcPct val="150000"/>
              </a:lnSpc>
              <a:buFont typeface="Arial" panose="020B0604020202020204" pitchFamily="34" charset="0"/>
              <a:buChar char="•"/>
            </a:pP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Reduce the costs of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well</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drilling and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provide</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HE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immediately</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developed</a:t>
            </a:r>
            <a:r>
              <a:rPr lang="it-IT" altLang="zh-CN" sz="10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after drilling </a:t>
            </a:r>
          </a:p>
          <a:p>
            <a:pPr marL="285750" indent="-285750">
              <a:buFont typeface="Arial" panose="020B0604020202020204" pitchFamily="34" charset="0"/>
              <a:buChar char="•"/>
            </a:pPr>
            <a:endParaRPr lang="it-IT" sz="1800" dirty="0">
              <a:solidFill>
                <a:srgbClr val="1C1C19"/>
              </a:solidFill>
              <a:latin typeface="Arial" panose="020B0604020202020204" pitchFamily="34" charset="0"/>
              <a:cs typeface="Arial" panose="020B0604020202020204" pitchFamily="34" charset="0"/>
            </a:endParaRPr>
          </a:p>
        </p:txBody>
      </p:sp>
      <p:sp>
        <p:nvSpPr>
          <p:cNvPr id="7" name="文本框 46">
            <a:extLst>
              <a:ext uri="{FF2B5EF4-FFF2-40B4-BE49-F238E27FC236}">
                <a16:creationId xmlns:a16="http://schemas.microsoft.com/office/drawing/2014/main" id="{12959DB2-44DE-7C35-B0FD-24FAE3C848F3}"/>
              </a:ext>
            </a:extLst>
          </p:cNvPr>
          <p:cNvSpPr txBox="1"/>
          <p:nvPr/>
        </p:nvSpPr>
        <p:spPr>
          <a:xfrm>
            <a:off x="1115616" y="2443739"/>
            <a:ext cx="2013719"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en" altLang="zh-CN" sz="1400" b="1"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rPr>
              <a:t>GOALS</a:t>
            </a:r>
            <a:endParaRPr lang="zh-CN" altLang="en-US" sz="1400" b="1" kern="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sym typeface="Arial" panose="020B0604020202020204" pitchFamily="34" charset="0"/>
            </a:endParaRPr>
          </a:p>
        </p:txBody>
      </p:sp>
      <p:sp>
        <p:nvSpPr>
          <p:cNvPr id="9" name="CasellaDiTesto 8">
            <a:extLst>
              <a:ext uri="{FF2B5EF4-FFF2-40B4-BE49-F238E27FC236}">
                <a16:creationId xmlns:a16="http://schemas.microsoft.com/office/drawing/2014/main" id="{C5BCD087-DC3E-8F7E-DC16-035CDC9EA30B}"/>
              </a:ext>
            </a:extLst>
          </p:cNvPr>
          <p:cNvSpPr txBox="1"/>
          <p:nvPr/>
        </p:nvSpPr>
        <p:spPr>
          <a:xfrm>
            <a:off x="618499" y="1232692"/>
            <a:ext cx="7632848" cy="612091"/>
          </a:xfrm>
          <a:prstGeom prst="rect">
            <a:avLst/>
          </a:prstGeom>
          <a:noFill/>
        </p:spPr>
        <p:txBody>
          <a:bodyPr wrap="square">
            <a:spAutoFit/>
          </a:bodyPr>
          <a:lstStyle/>
          <a:p>
            <a:pPr>
              <a:lnSpc>
                <a:spcPct val="150000"/>
              </a:lnSpc>
            </a:pP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Optimising</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access to deep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geothermal</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resources</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with new state-of-the-art drilling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technologies</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to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unleash</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clean</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abundant</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energy from the Earth</a:t>
            </a:r>
          </a:p>
        </p:txBody>
      </p:sp>
      <p:sp>
        <p:nvSpPr>
          <p:cNvPr id="10" name="TextBox 1">
            <a:extLst>
              <a:ext uri="{FF2B5EF4-FFF2-40B4-BE49-F238E27FC236}">
                <a16:creationId xmlns:a16="http://schemas.microsoft.com/office/drawing/2014/main" id="{54606424-5B1A-6B97-CEED-DCD320290E4F}"/>
              </a:ext>
            </a:extLst>
          </p:cNvPr>
          <p:cNvSpPr txBox="1"/>
          <p:nvPr/>
        </p:nvSpPr>
        <p:spPr>
          <a:xfrm>
            <a:off x="683568" y="968829"/>
            <a:ext cx="2629246" cy="276999"/>
          </a:xfrm>
          <a:prstGeom prst="rect">
            <a:avLst/>
          </a:prstGeom>
          <a:noFill/>
        </p:spPr>
        <p:txBody>
          <a:bodyPr wrap="none" rtlCol="0">
            <a:spAutoFit/>
          </a:bodyPr>
          <a:lstStyle/>
          <a:p>
            <a:r>
              <a:rPr lang="it-IT" altLang="zh-CN" sz="1200" b="1" kern="1000" dirty="0">
                <a:solidFill>
                  <a:srgbClr val="006600"/>
                </a:solidFill>
                <a:latin typeface="Arial" panose="020B0604020202020204" pitchFamily="34" charset="0"/>
                <a:ea typeface="微软雅黑" pitchFamily="34" charset="-122"/>
                <a:cs typeface="Arial" panose="020B0604020202020204" pitchFamily="34" charset="0"/>
              </a:rPr>
              <a:t>THE </a:t>
            </a:r>
            <a:r>
              <a:rPr lang="it-IT" altLang="zh-CN" sz="1200" b="1" kern="1000" dirty="0" err="1">
                <a:solidFill>
                  <a:srgbClr val="006600"/>
                </a:solidFill>
                <a:latin typeface="Arial" panose="020B0604020202020204" pitchFamily="34" charset="0"/>
                <a:ea typeface="微软雅黑" pitchFamily="34" charset="-122"/>
                <a:cs typeface="Arial" panose="020B0604020202020204" pitchFamily="34" charset="0"/>
              </a:rPr>
              <a:t>DeepU</a:t>
            </a:r>
            <a:r>
              <a:rPr lang="it-IT" altLang="zh-CN" sz="1200" b="1" kern="1000" dirty="0">
                <a:solidFill>
                  <a:srgbClr val="006600"/>
                </a:solidFill>
                <a:latin typeface="Arial" panose="020B0604020202020204" pitchFamily="34" charset="0"/>
                <a:ea typeface="微软雅黑" pitchFamily="34" charset="-122"/>
                <a:cs typeface="Arial" panose="020B0604020202020204" pitchFamily="34" charset="0"/>
              </a:rPr>
              <a:t> PROJECT CONCEPT </a:t>
            </a:r>
            <a:endParaRPr lang="en" altLang="zh-CN" sz="12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spTree>
    <p:extLst>
      <p:ext uri="{BB962C8B-B14F-4D97-AF65-F5344CB8AC3E}">
        <p14:creationId xmlns:p14="http://schemas.microsoft.com/office/powerpoint/2010/main" val="2911909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F4FCF1-584E-947D-8CEE-8E5018C26F91}"/>
              </a:ext>
            </a:extLst>
          </p:cNvPr>
          <p:cNvSpPr txBox="1"/>
          <p:nvPr/>
        </p:nvSpPr>
        <p:spPr>
          <a:xfrm>
            <a:off x="683568" y="968829"/>
            <a:ext cx="3087768" cy="276999"/>
          </a:xfrm>
          <a:prstGeom prst="rect">
            <a:avLst/>
          </a:prstGeom>
          <a:noFill/>
        </p:spPr>
        <p:txBody>
          <a:bodyPr wrap="none" rtlCol="0">
            <a:spAutoFit/>
          </a:bodyPr>
          <a:lstStyle/>
          <a:p>
            <a:r>
              <a:rPr lang="it-IT" altLang="zh-CN" sz="1200" b="1" kern="1000" dirty="0">
                <a:solidFill>
                  <a:srgbClr val="006600"/>
                </a:solidFill>
                <a:latin typeface="Arial" panose="020B0604020202020204" pitchFamily="34" charset="0"/>
                <a:ea typeface="微软雅黑" pitchFamily="34" charset="-122"/>
                <a:cs typeface="Arial" panose="020B0604020202020204" pitchFamily="34" charset="0"/>
              </a:rPr>
              <a:t>INNOVATIVE DRILLING TECHNOLOGY  </a:t>
            </a:r>
            <a:endParaRPr lang="en" altLang="zh-CN" sz="12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pic>
        <p:nvPicPr>
          <p:cNvPr id="3" name="Immagine 2">
            <a:extLst>
              <a:ext uri="{FF2B5EF4-FFF2-40B4-BE49-F238E27FC236}">
                <a16:creationId xmlns:a16="http://schemas.microsoft.com/office/drawing/2014/main" id="{88FFCD57-1856-17CB-28D4-F793A75A4F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98898" y="1748250"/>
            <a:ext cx="3012377" cy="2341939"/>
          </a:xfrm>
          <a:prstGeom prst="rect">
            <a:avLst/>
          </a:prstGeom>
        </p:spPr>
      </p:pic>
      <p:sp>
        <p:nvSpPr>
          <p:cNvPr id="4" name="CasellaDiTesto 3">
            <a:extLst>
              <a:ext uri="{FF2B5EF4-FFF2-40B4-BE49-F238E27FC236}">
                <a16:creationId xmlns:a16="http://schemas.microsoft.com/office/drawing/2014/main" id="{F119066B-20A8-2764-C434-32ABEBBAF946}"/>
              </a:ext>
            </a:extLst>
          </p:cNvPr>
          <p:cNvSpPr txBox="1"/>
          <p:nvPr/>
        </p:nvSpPr>
        <p:spPr>
          <a:xfrm>
            <a:off x="618499" y="1232692"/>
            <a:ext cx="7632848" cy="314894"/>
          </a:xfrm>
          <a:prstGeom prst="rect">
            <a:avLst/>
          </a:prstGeom>
          <a:noFill/>
        </p:spPr>
        <p:txBody>
          <a:bodyPr wrap="square">
            <a:spAutoFit/>
          </a:bodyPr>
          <a:lstStyle/>
          <a:p>
            <a:pPr>
              <a:lnSpc>
                <a:spcPct val="150000"/>
              </a:lnSpc>
            </a:pPr>
            <a:r>
              <a:rPr lang="it-IT" altLang="zh-CN" sz="11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 </a:t>
            </a:r>
            <a:r>
              <a:rPr lang="it-IT" altLang="zh-CN" sz="11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laser</a:t>
            </a:r>
            <a:r>
              <a:rPr lang="it-IT" altLang="zh-CN" sz="11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1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propulsion</a:t>
            </a:r>
            <a:r>
              <a:rPr lang="it-IT" altLang="zh-CN" sz="11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drilling </a:t>
            </a:r>
            <a:r>
              <a:rPr lang="it-IT" altLang="zh-CN" sz="11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method</a:t>
            </a:r>
            <a:r>
              <a:rPr lang="it-IT" altLang="zh-CN" sz="11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1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is</a:t>
            </a:r>
            <a:r>
              <a:rPr lang="it-IT" altLang="zh-CN" sz="11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1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combined</a:t>
            </a:r>
            <a:r>
              <a:rPr lang="it-IT" altLang="zh-CN" sz="11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with </a:t>
            </a:r>
            <a:r>
              <a:rPr lang="it-IT" altLang="zh-CN" sz="11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cryogenic</a:t>
            </a:r>
            <a:r>
              <a:rPr lang="it-IT" altLang="zh-CN" sz="11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1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gaseous</a:t>
            </a:r>
            <a:r>
              <a:rPr lang="it-IT" altLang="zh-CN" sz="11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flushing</a:t>
            </a:r>
            <a:r>
              <a:rPr lang="it-IT" altLang="zh-CN" sz="11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for </a:t>
            </a:r>
            <a:r>
              <a:rPr lang="it-IT" altLang="zh-CN" sz="11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cooling</a:t>
            </a:r>
            <a:r>
              <a:rPr lang="it-IT" altLang="zh-CN" sz="11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laser drill head.</a:t>
            </a:r>
          </a:p>
        </p:txBody>
      </p:sp>
      <p:sp>
        <p:nvSpPr>
          <p:cNvPr id="9" name="CasellaDiTesto 8">
            <a:extLst>
              <a:ext uri="{FF2B5EF4-FFF2-40B4-BE49-F238E27FC236}">
                <a16:creationId xmlns:a16="http://schemas.microsoft.com/office/drawing/2014/main" id="{081FA52C-8C0E-7B2F-1FEA-5928C1496094}"/>
              </a:ext>
            </a:extLst>
          </p:cNvPr>
          <p:cNvSpPr txBox="1"/>
          <p:nvPr/>
        </p:nvSpPr>
        <p:spPr>
          <a:xfrm>
            <a:off x="976097" y="1811449"/>
            <a:ext cx="3087768" cy="612155"/>
          </a:xfrm>
          <a:prstGeom prst="rect">
            <a:avLst/>
          </a:prstGeom>
          <a:noFill/>
        </p:spPr>
        <p:txBody>
          <a:bodyPr wrap="square">
            <a:spAutoFit/>
          </a:bodyPr>
          <a:lstStyle/>
          <a:p>
            <a:pPr algn="ctr">
              <a:lnSpc>
                <a:spcPct val="150000"/>
              </a:lnSpc>
            </a:pPr>
            <a:r>
              <a:rPr lang="it-IT" altLang="zh-CN" sz="1200" b="1" dirty="0" err="1">
                <a:solidFill>
                  <a:srgbClr val="006600"/>
                </a:solidFill>
                <a:latin typeface="Arial" panose="020B0604020202020204" pitchFamily="34" charset="0"/>
                <a:ea typeface="微软雅黑" pitchFamily="34" charset="-122"/>
                <a:cs typeface="Arial" panose="020B0604020202020204" pitchFamily="34" charset="0"/>
              </a:rPr>
              <a:t>Improved</a:t>
            </a:r>
            <a:r>
              <a:rPr lang="it-IT" altLang="zh-CN" sz="1200" b="1" dirty="0">
                <a:solidFill>
                  <a:srgbClr val="006600"/>
                </a:solidFill>
                <a:latin typeface="Arial" panose="020B0604020202020204" pitchFamily="34" charset="0"/>
                <a:ea typeface="微软雅黑" pitchFamily="34" charset="-122"/>
                <a:cs typeface="Arial" panose="020B0604020202020204" pitchFamily="34" charset="0"/>
              </a:rPr>
              <a:t> ROP </a:t>
            </a:r>
          </a:p>
          <a:p>
            <a:pPr algn="ctr">
              <a:lnSpc>
                <a:spcPct val="150000"/>
              </a:lnSpc>
            </a:pPr>
            <a:r>
              <a:rPr lang="it-IT" altLang="zh-CN" sz="1200" b="1" dirty="0" err="1">
                <a:solidFill>
                  <a:srgbClr val="006600"/>
                </a:solidFill>
                <a:latin typeface="Arial" panose="020B0604020202020204" pitchFamily="34" charset="0"/>
                <a:ea typeface="微软雅黑" pitchFamily="34" charset="-122"/>
                <a:cs typeface="Arial" panose="020B0604020202020204" pitchFamily="34" charset="0"/>
              </a:rPr>
              <a:t>Reduced</a:t>
            </a:r>
            <a:r>
              <a:rPr lang="it-IT" altLang="zh-CN" sz="1200" b="1" dirty="0">
                <a:solidFill>
                  <a:srgbClr val="006600"/>
                </a:solidFill>
                <a:latin typeface="Arial" panose="020B0604020202020204" pitchFamily="34" charset="0"/>
                <a:ea typeface="微软雅黑" pitchFamily="34" charset="-122"/>
                <a:cs typeface="Arial" panose="020B0604020202020204" pitchFamily="34" charset="0"/>
              </a:rPr>
              <a:t> drilling time and cost</a:t>
            </a:r>
          </a:p>
        </p:txBody>
      </p:sp>
      <p:sp>
        <p:nvSpPr>
          <p:cNvPr id="11" name="CasellaDiTesto 10">
            <a:extLst>
              <a:ext uri="{FF2B5EF4-FFF2-40B4-BE49-F238E27FC236}">
                <a16:creationId xmlns:a16="http://schemas.microsoft.com/office/drawing/2014/main" id="{96026EE7-A8DB-00E7-9D95-77C4F827D7BF}"/>
              </a:ext>
            </a:extLst>
          </p:cNvPr>
          <p:cNvSpPr txBox="1"/>
          <p:nvPr/>
        </p:nvSpPr>
        <p:spPr>
          <a:xfrm>
            <a:off x="602948" y="2619642"/>
            <a:ext cx="3829884" cy="1031886"/>
          </a:xfrm>
          <a:prstGeom prst="rect">
            <a:avLst/>
          </a:prstGeom>
          <a:noFill/>
        </p:spPr>
        <p:txBody>
          <a:bodyPr wrap="square">
            <a:spAutoFit/>
          </a:bodyPr>
          <a:lstStyle/>
          <a:p>
            <a:pPr algn="just">
              <a:lnSpc>
                <a:spcPct val="150000"/>
              </a:lnSpc>
            </a:pP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In case a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glazed</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layer</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is</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formed</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on the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borehole</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walls</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obtained</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systems are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physically</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isolated</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from the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surrounding</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formations</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immediately</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developed</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after drilling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without</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requiring</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further</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casing</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activities.</a:t>
            </a:r>
          </a:p>
        </p:txBody>
      </p:sp>
      <p:sp>
        <p:nvSpPr>
          <p:cNvPr id="13" name="CasellaDiTesto 12">
            <a:extLst>
              <a:ext uri="{FF2B5EF4-FFF2-40B4-BE49-F238E27FC236}">
                <a16:creationId xmlns:a16="http://schemas.microsoft.com/office/drawing/2014/main" id="{D4BFE244-7C4A-2981-500C-BF35FC92D667}"/>
              </a:ext>
            </a:extLst>
          </p:cNvPr>
          <p:cNvSpPr txBox="1"/>
          <p:nvPr/>
        </p:nvSpPr>
        <p:spPr>
          <a:xfrm>
            <a:off x="628937" y="3910808"/>
            <a:ext cx="3748123" cy="612155"/>
          </a:xfrm>
          <a:prstGeom prst="rect">
            <a:avLst/>
          </a:prstGeom>
          <a:noFill/>
        </p:spPr>
        <p:txBody>
          <a:bodyPr wrap="square">
            <a:spAutoFit/>
          </a:bodyPr>
          <a:lstStyle/>
          <a:p>
            <a:pPr algn="ctr">
              <a:lnSpc>
                <a:spcPct val="150000"/>
              </a:lnSpc>
            </a:pPr>
            <a:r>
              <a:rPr lang="it-IT" altLang="zh-CN" sz="1200" b="1" dirty="0" err="1">
                <a:solidFill>
                  <a:srgbClr val="006600"/>
                </a:solidFill>
                <a:latin typeface="Arial" panose="020B0604020202020204" pitchFamily="34" charset="0"/>
                <a:ea typeface="微软雅黑" pitchFamily="34" charset="-122"/>
                <a:cs typeface="Arial" panose="020B0604020202020204" pitchFamily="34" charset="0"/>
              </a:rPr>
              <a:t>Reduced</a:t>
            </a:r>
            <a:r>
              <a:rPr lang="it-IT" altLang="zh-CN" sz="1200" b="1" dirty="0">
                <a:solidFill>
                  <a:srgbClr val="006600"/>
                </a:solidFill>
                <a:latin typeface="Arial" panose="020B0604020202020204" pitchFamily="34" charset="0"/>
                <a:ea typeface="微软雅黑" pitchFamily="34" charset="-122"/>
                <a:cs typeface="Arial" panose="020B0604020202020204" pitchFamily="34" charset="0"/>
              </a:rPr>
              <a:t> drilling time and cost for setting up </a:t>
            </a:r>
          </a:p>
          <a:p>
            <a:pPr algn="ctr">
              <a:lnSpc>
                <a:spcPct val="150000"/>
              </a:lnSpc>
            </a:pPr>
            <a:r>
              <a:rPr lang="it-IT" altLang="zh-CN" sz="1200" b="1" dirty="0">
                <a:solidFill>
                  <a:srgbClr val="006600"/>
                </a:solidFill>
                <a:latin typeface="Arial" panose="020B0604020202020204" pitchFamily="34" charset="0"/>
                <a:ea typeface="微软雅黑" pitchFamily="34" charset="-122"/>
                <a:cs typeface="Arial" panose="020B0604020202020204" pitchFamily="34" charset="0"/>
              </a:rPr>
              <a:t>the </a:t>
            </a:r>
            <a:r>
              <a:rPr lang="it-IT" altLang="zh-CN" sz="1200" b="1" dirty="0" err="1">
                <a:solidFill>
                  <a:srgbClr val="006600"/>
                </a:solidFill>
                <a:latin typeface="Arial" panose="020B0604020202020204" pitchFamily="34" charset="0"/>
                <a:ea typeface="微软雅黑" pitchFamily="34" charset="-122"/>
                <a:cs typeface="Arial" panose="020B0604020202020204" pitchFamily="34" charset="0"/>
              </a:rPr>
              <a:t>heat</a:t>
            </a:r>
            <a:r>
              <a:rPr lang="it-IT" altLang="zh-CN" sz="1200" b="1" dirty="0">
                <a:solidFill>
                  <a:srgbClr val="006600"/>
                </a:solidFill>
                <a:latin typeface="Arial" panose="020B0604020202020204" pitchFamily="34" charset="0"/>
                <a:ea typeface="微软雅黑" pitchFamily="34" charset="-122"/>
                <a:cs typeface="Arial" panose="020B0604020202020204" pitchFamily="34" charset="0"/>
              </a:rPr>
              <a:t> </a:t>
            </a:r>
            <a:r>
              <a:rPr lang="it-IT" altLang="zh-CN" sz="1200" b="1" dirty="0" err="1">
                <a:solidFill>
                  <a:srgbClr val="006600"/>
                </a:solidFill>
                <a:latin typeface="Arial" panose="020B0604020202020204" pitchFamily="34" charset="0"/>
                <a:ea typeface="微软雅黑" pitchFamily="34" charset="-122"/>
                <a:cs typeface="Arial" panose="020B0604020202020204" pitchFamily="34" charset="0"/>
              </a:rPr>
              <a:t>exchanger</a:t>
            </a:r>
            <a:r>
              <a:rPr lang="it-IT" altLang="zh-CN" sz="1200" b="1" dirty="0">
                <a:solidFill>
                  <a:srgbClr val="006600"/>
                </a:solidFill>
                <a:latin typeface="Arial" panose="020B0604020202020204" pitchFamily="34" charset="0"/>
                <a:ea typeface="微软雅黑" pitchFamily="34" charset="-122"/>
                <a:cs typeface="Arial" panose="020B0604020202020204" pitchFamily="34" charset="0"/>
              </a:rPr>
              <a:t> (HE)</a:t>
            </a:r>
          </a:p>
        </p:txBody>
      </p:sp>
    </p:spTree>
    <p:extLst>
      <p:ext uri="{BB962C8B-B14F-4D97-AF65-F5344CB8AC3E}">
        <p14:creationId xmlns:p14="http://schemas.microsoft.com/office/powerpoint/2010/main" val="2850263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851670"/>
            <a:ext cx="9143999" cy="584775"/>
          </a:xfrm>
          <a:prstGeom prst="rect">
            <a:avLst/>
          </a:prstGeom>
          <a:noFill/>
        </p:spPr>
        <p:txBody>
          <a:bodyPr wrap="square" rtlCol="0">
            <a:spAutoFit/>
          </a:bodyPr>
          <a:lstStyle/>
          <a:p>
            <a:pPr algn="ctr"/>
            <a:r>
              <a:rPr lang="it-IT" altLang="zh-CN" sz="3200" b="1" kern="1000" dirty="0">
                <a:solidFill>
                  <a:srgbClr val="006600"/>
                </a:solidFill>
                <a:latin typeface="Arial" panose="020B0604020202020204" pitchFamily="34" charset="0"/>
                <a:ea typeface="微软雅黑" pitchFamily="34" charset="-122"/>
                <a:cs typeface="Arial" panose="020B0604020202020204" pitchFamily="34" charset="0"/>
              </a:rPr>
              <a:t>THE </a:t>
            </a:r>
            <a:r>
              <a:rPr lang="it-IT" altLang="zh-CN" sz="3200" b="1" kern="1000" dirty="0" err="1">
                <a:solidFill>
                  <a:srgbClr val="006600"/>
                </a:solidFill>
                <a:latin typeface="Arial" panose="020B0604020202020204" pitchFamily="34" charset="0"/>
                <a:ea typeface="微软雅黑" pitchFamily="34" charset="-122"/>
                <a:cs typeface="Arial" panose="020B0604020202020204" pitchFamily="34" charset="0"/>
              </a:rPr>
              <a:t>DeepU</a:t>
            </a:r>
            <a:r>
              <a:rPr lang="it-IT" altLang="zh-CN" sz="3200" b="1" kern="1000" dirty="0">
                <a:solidFill>
                  <a:srgbClr val="006600"/>
                </a:solidFill>
                <a:latin typeface="Arial" panose="020B0604020202020204" pitchFamily="34" charset="0"/>
                <a:ea typeface="微软雅黑" pitchFamily="34" charset="-122"/>
                <a:cs typeface="Arial" panose="020B0604020202020204" pitchFamily="34" charset="0"/>
              </a:rPr>
              <a:t> PROJECT OBJECTIVES</a:t>
            </a:r>
          </a:p>
        </p:txBody>
      </p:sp>
      <p:sp>
        <p:nvSpPr>
          <p:cNvPr id="11" name="TextBox 10"/>
          <p:cNvSpPr txBox="1"/>
          <p:nvPr/>
        </p:nvSpPr>
        <p:spPr>
          <a:xfrm>
            <a:off x="0" y="1347614"/>
            <a:ext cx="9144000" cy="400110"/>
          </a:xfrm>
          <a:prstGeom prst="rect">
            <a:avLst/>
          </a:prstGeom>
          <a:noFill/>
        </p:spPr>
        <p:txBody>
          <a:bodyPr wrap="square" rtlCol="0">
            <a:spAutoFit/>
          </a:bodyPr>
          <a:lstStyle/>
          <a:p>
            <a:pPr algn="ctr"/>
            <a:r>
              <a:rPr lang="en-US" altLang="zh-CN" sz="2000" b="1" dirty="0">
                <a:solidFill>
                  <a:srgbClr val="006600"/>
                </a:solidFill>
                <a:latin typeface="Arial" panose="020B0604020202020204" pitchFamily="34" charset="0"/>
                <a:ea typeface="思源宋体 CN Heavy" pitchFamily="18" charset="-122"/>
                <a:cs typeface="Arial" panose="020B0604020202020204" pitchFamily="34" charset="0"/>
              </a:rPr>
              <a:t>PART 02</a:t>
            </a:r>
            <a:endParaRPr lang="zh-CN" altLang="en-US" sz="2000" b="1" dirty="0">
              <a:solidFill>
                <a:srgbClr val="006600"/>
              </a:solidFill>
              <a:latin typeface="Arial" panose="020B0604020202020204" pitchFamily="34" charset="0"/>
              <a:ea typeface="思源宋体 CN Heavy" pitchFamily="18" charset="-122"/>
              <a:cs typeface="Arial" panose="020B0604020202020204" pitchFamily="34" charset="0"/>
            </a:endParaRPr>
          </a:p>
        </p:txBody>
      </p:sp>
    </p:spTree>
    <p:extLst>
      <p:ext uri="{BB962C8B-B14F-4D97-AF65-F5344CB8AC3E}">
        <p14:creationId xmlns:p14="http://schemas.microsoft.com/office/powerpoint/2010/main" val="68608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659111-3219-061F-4AFC-B4DC71EE55C3}"/>
              </a:ext>
            </a:extLst>
          </p:cNvPr>
          <p:cNvSpPr txBox="1"/>
          <p:nvPr/>
        </p:nvSpPr>
        <p:spPr>
          <a:xfrm>
            <a:off x="323528" y="987574"/>
            <a:ext cx="2808782" cy="461665"/>
          </a:xfrm>
          <a:prstGeom prst="rect">
            <a:avLst/>
          </a:prstGeom>
          <a:noFill/>
        </p:spPr>
        <p:txBody>
          <a:bodyPr wrap="none" rtlCol="0">
            <a:spAutoFit/>
          </a:bodyPr>
          <a:lstStyle/>
          <a:p>
            <a:r>
              <a:rPr lang="it-IT" altLang="zh-CN" sz="1200" b="1" kern="1000" dirty="0">
                <a:solidFill>
                  <a:srgbClr val="006600"/>
                </a:solidFill>
                <a:latin typeface="Arial" panose="020B0604020202020204" pitchFamily="34" charset="0"/>
                <a:ea typeface="微软雅黑" pitchFamily="34" charset="-122"/>
                <a:cs typeface="Arial" panose="020B0604020202020204" pitchFamily="34" charset="0"/>
              </a:rPr>
              <a:t>THE </a:t>
            </a:r>
            <a:r>
              <a:rPr lang="it-IT" altLang="zh-CN" sz="1200" b="1" kern="1000" dirty="0" err="1">
                <a:solidFill>
                  <a:srgbClr val="006600"/>
                </a:solidFill>
                <a:latin typeface="Arial" panose="020B0604020202020204" pitchFamily="34" charset="0"/>
                <a:ea typeface="微软雅黑" pitchFamily="34" charset="-122"/>
                <a:cs typeface="Arial" panose="020B0604020202020204" pitchFamily="34" charset="0"/>
              </a:rPr>
              <a:t>DeepU</a:t>
            </a:r>
            <a:r>
              <a:rPr lang="it-IT" altLang="zh-CN" sz="1200" b="1" kern="1000" dirty="0">
                <a:solidFill>
                  <a:srgbClr val="006600"/>
                </a:solidFill>
                <a:latin typeface="Arial" panose="020B0604020202020204" pitchFamily="34" charset="0"/>
                <a:ea typeface="微软雅黑" pitchFamily="34" charset="-122"/>
                <a:cs typeface="Arial" panose="020B0604020202020204" pitchFamily="34" charset="0"/>
              </a:rPr>
              <a:t> PROJECT OBJECTIVES</a:t>
            </a:r>
          </a:p>
          <a:p>
            <a:endParaRPr lang="en" altLang="zh-CN" sz="12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sp>
        <p:nvSpPr>
          <p:cNvPr id="3" name="CasellaDiTesto 2">
            <a:extLst>
              <a:ext uri="{FF2B5EF4-FFF2-40B4-BE49-F238E27FC236}">
                <a16:creationId xmlns:a16="http://schemas.microsoft.com/office/drawing/2014/main" id="{F49DE0F3-36A9-66A8-9D5D-86EB48D29328}"/>
              </a:ext>
            </a:extLst>
          </p:cNvPr>
          <p:cNvSpPr txBox="1"/>
          <p:nvPr/>
        </p:nvSpPr>
        <p:spPr>
          <a:xfrm>
            <a:off x="755576" y="1449239"/>
            <a:ext cx="7632848" cy="2828082"/>
          </a:xfrm>
          <a:prstGeom prst="rect">
            <a:avLst/>
          </a:prstGeom>
          <a:noFill/>
        </p:spPr>
        <p:txBody>
          <a:bodyPr wrap="square">
            <a:spAutoFit/>
          </a:bodyPr>
          <a:lstStyle/>
          <a:p>
            <a:pPr marL="171450" indent="-171450">
              <a:lnSpc>
                <a:spcPct val="150000"/>
              </a:lnSpc>
              <a:buFont typeface="Arial" panose="020B0604020202020204" pitchFamily="34" charset="0"/>
              <a:buChar char="•"/>
            </a:pPr>
            <a:r>
              <a:rPr lang="it-IT" altLang="zh-CN" sz="12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Develop</a:t>
            </a:r>
            <a:r>
              <a:rPr lang="it-IT" altLang="zh-CN" sz="1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calibrate the drilling </a:t>
            </a:r>
            <a:r>
              <a:rPr lang="it-IT" altLang="zh-CN" sz="12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technology</a:t>
            </a:r>
            <a:r>
              <a:rPr lang="it-IT" altLang="zh-CN" sz="1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by: </a:t>
            </a:r>
          </a:p>
          <a:p>
            <a:pPr marL="628650" lvl="1" indent="-171450">
              <a:lnSpc>
                <a:spcPct val="150000"/>
              </a:lnSpc>
              <a:buFont typeface="Arial" panose="020B0604020202020204" pitchFamily="34" charset="0"/>
              <a:buChar char="•"/>
            </a:pP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selecting</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cryogenic</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gas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able</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to cool in a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controlled</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manner</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rock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melted</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by a laser; </a:t>
            </a:r>
          </a:p>
          <a:p>
            <a:pPr marL="628650" lvl="1" indent="-171450">
              <a:lnSpc>
                <a:spcPct val="150000"/>
              </a:lnSpc>
              <a:buFont typeface="Arial" panose="020B0604020202020204" pitchFamily="34" charset="0"/>
              <a:buChar char="•"/>
            </a:pP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developing</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 innovative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lightweight</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drill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string</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able</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to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host</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gas and the laser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at</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same</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time; </a:t>
            </a:r>
          </a:p>
          <a:p>
            <a:pPr marL="628650" lvl="1" indent="-171450">
              <a:lnSpc>
                <a:spcPct val="150000"/>
              </a:lnSpc>
              <a:buFont typeface="Arial" panose="020B0604020202020204" pitchFamily="34" charset="0"/>
              <a:buChar char="•"/>
            </a:pP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developing</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specific</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temperature control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analysis</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innovative laser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lenses</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able</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to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convey</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heat</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to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sustain</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multilateral</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drilling;</a:t>
            </a:r>
          </a:p>
          <a:p>
            <a:pPr marL="171450" indent="-171450">
              <a:lnSpc>
                <a:spcPct val="150000"/>
              </a:lnSpc>
              <a:buFont typeface="Arial" panose="020B0604020202020204" pitchFamily="34" charset="0"/>
              <a:buChar char="•"/>
            </a:pPr>
            <a:r>
              <a:rPr lang="it-IT" altLang="zh-CN" sz="1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Determine the </a:t>
            </a:r>
            <a:r>
              <a:rPr lang="it-IT" altLang="zh-CN" sz="12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physical-thermal</a:t>
            </a:r>
            <a:r>
              <a:rPr lang="it-IT" altLang="zh-CN" sz="1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phenomena</a:t>
            </a:r>
            <a:r>
              <a:rPr lang="it-IT" altLang="zh-CN" sz="1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affecting</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different</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kinds</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of rocks to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assess</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borehole</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wall</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vitrification</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integrity</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t>
            </a:r>
          </a:p>
          <a:p>
            <a:pPr marL="171450" indent="-171450">
              <a:lnSpc>
                <a:spcPct val="150000"/>
              </a:lnSpc>
              <a:buFont typeface="Arial" panose="020B0604020202020204" pitchFamily="34" charset="0"/>
              <a:buChar char="•"/>
            </a:pPr>
            <a:r>
              <a:rPr lang="it-IT" altLang="zh-CN" sz="12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Evaluate</a:t>
            </a:r>
            <a:r>
              <a:rPr lang="it-IT" altLang="zh-CN" sz="1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legislative </a:t>
            </a:r>
            <a:r>
              <a:rPr lang="it-IT" altLang="zh-CN" sz="12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aspects</a:t>
            </a:r>
            <a:r>
              <a:rPr lang="it-IT" altLang="zh-CN" sz="1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a:t>
            </a:r>
            <a:r>
              <a:rPr lang="it-IT" altLang="zh-CN" sz="12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environmental</a:t>
            </a:r>
            <a:r>
              <a:rPr lang="it-IT" altLang="zh-CN" sz="1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standards</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related</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to the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innovation</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proposed</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t>
            </a:r>
          </a:p>
          <a:p>
            <a:pPr marL="171450" indent="-171450">
              <a:lnSpc>
                <a:spcPct val="150000"/>
              </a:lnSpc>
              <a:buFont typeface="Arial" panose="020B0604020202020204" pitchFamily="34" charset="0"/>
              <a:buChar char="•"/>
            </a:pPr>
            <a:r>
              <a:rPr lang="it-IT" altLang="zh-CN" sz="12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Define</a:t>
            </a:r>
            <a:r>
              <a:rPr lang="it-IT" altLang="zh-CN" sz="1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a:t>
            </a:r>
            <a:r>
              <a:rPr lang="it-IT" altLang="zh-CN" sz="12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DeepU</a:t>
            </a:r>
            <a:r>
              <a:rPr lang="it-IT" altLang="zh-CN" sz="1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geothermal</a:t>
            </a:r>
            <a:r>
              <a:rPr lang="it-IT" altLang="zh-CN" sz="1200" b="1"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exploitation </a:t>
            </a:r>
            <a:r>
              <a:rPr lang="it-IT" altLang="zh-CN" sz="1200" b="1"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potential</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including</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economic</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analyses</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based</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on case studies </a:t>
            </a:r>
            <a:r>
              <a:rPr lang="it-IT" altLang="zh-CN" sz="120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modelling</a:t>
            </a:r>
            <a:r>
              <a:rPr lang="it-IT" altLang="zh-CN" sz="120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t>
            </a:r>
          </a:p>
        </p:txBody>
      </p:sp>
    </p:spTree>
    <p:extLst>
      <p:ext uri="{BB962C8B-B14F-4D97-AF65-F5344CB8AC3E}">
        <p14:creationId xmlns:p14="http://schemas.microsoft.com/office/powerpoint/2010/main" val="210211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659111-3219-061F-4AFC-B4DC71EE55C3}"/>
              </a:ext>
            </a:extLst>
          </p:cNvPr>
          <p:cNvSpPr txBox="1"/>
          <p:nvPr/>
        </p:nvSpPr>
        <p:spPr>
          <a:xfrm>
            <a:off x="323528" y="987574"/>
            <a:ext cx="4111575" cy="276999"/>
          </a:xfrm>
          <a:prstGeom prst="rect">
            <a:avLst/>
          </a:prstGeom>
          <a:noFill/>
        </p:spPr>
        <p:txBody>
          <a:bodyPr wrap="none" rtlCol="0">
            <a:spAutoFit/>
          </a:bodyPr>
          <a:lstStyle/>
          <a:p>
            <a:r>
              <a:rPr lang="it-IT" altLang="zh-CN" sz="1200" b="1" kern="1000" dirty="0">
                <a:solidFill>
                  <a:srgbClr val="006600"/>
                </a:solidFill>
                <a:latin typeface="Arial" panose="020B0604020202020204" pitchFamily="34" charset="0"/>
                <a:ea typeface="微软雅黑" pitchFamily="34" charset="-122"/>
                <a:cs typeface="Arial" panose="020B0604020202020204" pitchFamily="34" charset="0"/>
              </a:rPr>
              <a:t>A NOVEL PROCESSING HEAD FOR LASER DRILLING</a:t>
            </a:r>
            <a:endParaRPr lang="en" altLang="zh-CN" sz="1200" b="1" kern="1000" dirty="0">
              <a:solidFill>
                <a:srgbClr val="006600"/>
              </a:solidFill>
              <a:latin typeface="Arial" panose="020B0604020202020204" pitchFamily="34" charset="0"/>
              <a:ea typeface="微软雅黑" pitchFamily="34" charset="-122"/>
              <a:cs typeface="Arial" panose="020B0604020202020204" pitchFamily="34" charset="0"/>
            </a:endParaRPr>
          </a:p>
        </p:txBody>
      </p:sp>
      <p:pic>
        <p:nvPicPr>
          <p:cNvPr id="3" name="Immagine 2" descr="Immagine che contiene interno, argento&#10;&#10;Descrizione generata automaticamente">
            <a:extLst>
              <a:ext uri="{FF2B5EF4-FFF2-40B4-BE49-F238E27FC236}">
                <a16:creationId xmlns:a16="http://schemas.microsoft.com/office/drawing/2014/main" id="{5FB87237-4039-EE74-39F6-A8991A8DA4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24128" y="2745342"/>
            <a:ext cx="2478995" cy="170900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CasellaDiTesto 3">
            <a:extLst>
              <a:ext uri="{FF2B5EF4-FFF2-40B4-BE49-F238E27FC236}">
                <a16:creationId xmlns:a16="http://schemas.microsoft.com/office/drawing/2014/main" id="{D5FFC14A-12CC-D9AA-07E4-5BC9D6C81A2A}"/>
              </a:ext>
            </a:extLst>
          </p:cNvPr>
          <p:cNvSpPr txBox="1"/>
          <p:nvPr/>
        </p:nvSpPr>
        <p:spPr>
          <a:xfrm>
            <a:off x="1189801" y="1400163"/>
            <a:ext cx="6753301" cy="1031886"/>
          </a:xfrm>
          <a:prstGeom prst="rect">
            <a:avLst/>
          </a:prstGeom>
          <a:noFill/>
        </p:spPr>
        <p:txBody>
          <a:bodyPr wrap="square">
            <a:spAutoFit/>
          </a:bodyPr>
          <a:lstStyle/>
          <a:p>
            <a:pPr algn="just">
              <a:lnSpc>
                <a:spcPct val="150000"/>
              </a:lnSpc>
            </a:pP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With the help of the processing head, the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cryogenic</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gas stream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is</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directed</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onto</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rock,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which</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is</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melted</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by a high-power laser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beam</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p>
          <a:p>
            <a:pPr algn="just">
              <a:lnSpc>
                <a:spcPct val="150000"/>
              </a:lnSpc>
            </a:pP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The first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operational</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prototype</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consists</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of the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titanium</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alloy</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Ti-6Al-4V in order to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meet</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requirements</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for the component in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terms</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of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mechanical</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strength</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temperature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resistance</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p>
        </p:txBody>
      </p:sp>
      <p:sp>
        <p:nvSpPr>
          <p:cNvPr id="7" name="CasellaDiTesto 6">
            <a:extLst>
              <a:ext uri="{FF2B5EF4-FFF2-40B4-BE49-F238E27FC236}">
                <a16:creationId xmlns:a16="http://schemas.microsoft.com/office/drawing/2014/main" id="{FA6E572D-451F-83BC-1397-04E3112CC5B5}"/>
              </a:ext>
            </a:extLst>
          </p:cNvPr>
          <p:cNvSpPr txBox="1"/>
          <p:nvPr/>
        </p:nvSpPr>
        <p:spPr>
          <a:xfrm>
            <a:off x="1609344" y="3083901"/>
            <a:ext cx="2957107" cy="1031886"/>
          </a:xfrm>
          <a:prstGeom prst="rect">
            <a:avLst/>
          </a:prstGeom>
          <a:noFill/>
        </p:spPr>
        <p:txBody>
          <a:bodyPr wrap="square">
            <a:spAutoFit/>
          </a:bodyPr>
          <a:lstStyle/>
          <a:p>
            <a:pPr algn="just">
              <a:lnSpc>
                <a:spcPct val="150000"/>
              </a:lnSpc>
            </a:pP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It</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has</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been</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b="1" dirty="0">
                <a:solidFill>
                  <a:srgbClr val="006600"/>
                </a:solidFill>
                <a:latin typeface="Arial" panose="020B0604020202020204" pitchFamily="34" charset="0"/>
                <a:ea typeface="微软雅黑" pitchFamily="34" charset="-122"/>
                <a:cs typeface="Arial" panose="020B0604020202020204" pitchFamily="34" charset="0"/>
              </a:rPr>
              <a:t>3D printed </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for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rapid</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prototyping</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and to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simplify</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printing the gas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channels</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directly</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a:t>
            </a:r>
            <a:r>
              <a:rPr lang="it-IT" altLang="zh-CN" sz="1050" dirty="0" err="1">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into</a:t>
            </a:r>
            <a:r>
              <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rPr>
              <a:t> the component.</a:t>
            </a:r>
          </a:p>
          <a:p>
            <a:pPr algn="just">
              <a:lnSpc>
                <a:spcPct val="150000"/>
              </a:lnSpc>
            </a:pPr>
            <a:endParaRPr lang="it-IT" altLang="zh-CN" sz="1050" dirty="0">
              <a:solidFill>
                <a:schemeClr val="tx1">
                  <a:lumMod val="75000"/>
                  <a:lumOff val="25000"/>
                </a:schemeClr>
              </a:solidFill>
              <a:latin typeface="Arial" panose="020B0604020202020204" pitchFamily="34" charset="0"/>
              <a:ea typeface="微软雅黑" pitchFamily="34" charset="-122"/>
              <a:cs typeface="Arial" panose="020B0604020202020204" pitchFamily="34" charset="0"/>
            </a:endParaRPr>
          </a:p>
        </p:txBody>
      </p:sp>
    </p:spTree>
    <p:extLst>
      <p:ext uri="{BB962C8B-B14F-4D97-AF65-F5344CB8AC3E}">
        <p14:creationId xmlns:p14="http://schemas.microsoft.com/office/powerpoint/2010/main" val="219467633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789</Words>
  <Application>Microsoft Macintosh PowerPoint</Application>
  <PresentationFormat>Presentazione su schermo (16:9)</PresentationFormat>
  <Paragraphs>82</Paragraphs>
  <Slides>17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ArialMT</vt:lpstr>
      <vt:lpstr>Calibri</vt:lpstr>
      <vt:lpstr>Office 主题</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Elisa Cannone</cp:lastModifiedBy>
  <cp:revision>34</cp:revision>
  <dcterms:created xsi:type="dcterms:W3CDTF">2023-05-30T02:24:43Z</dcterms:created>
  <dcterms:modified xsi:type="dcterms:W3CDTF">2023-10-12T13:19:21Z</dcterms:modified>
</cp:coreProperties>
</file>